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70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4" r:id="rId11"/>
    <p:sldId id="315" r:id="rId12"/>
    <p:sldId id="316" r:id="rId13"/>
    <p:sldId id="317" r:id="rId14"/>
    <p:sldId id="351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291" r:id="rId23"/>
    <p:sldId id="342" r:id="rId24"/>
    <p:sldId id="353" r:id="rId25"/>
    <p:sldId id="343" r:id="rId26"/>
    <p:sldId id="354" r:id="rId27"/>
    <p:sldId id="269" r:id="rId28"/>
    <p:sldId id="287" r:id="rId29"/>
    <p:sldId id="327" r:id="rId30"/>
    <p:sldId id="292" r:id="rId31"/>
    <p:sldId id="329" r:id="rId32"/>
    <p:sldId id="331" r:id="rId33"/>
    <p:sldId id="332" r:id="rId34"/>
    <p:sldId id="335" r:id="rId35"/>
    <p:sldId id="349" r:id="rId36"/>
    <p:sldId id="334" r:id="rId37"/>
    <p:sldId id="350" r:id="rId38"/>
    <p:sldId id="355" r:id="rId39"/>
    <p:sldId id="336" r:id="rId40"/>
    <p:sldId id="337" r:id="rId41"/>
    <p:sldId id="338" r:id="rId42"/>
    <p:sldId id="339" r:id="rId43"/>
    <p:sldId id="340" r:id="rId44"/>
    <p:sldId id="357" r:id="rId45"/>
    <p:sldId id="356" r:id="rId46"/>
    <p:sldId id="341" r:id="rId47"/>
    <p:sldId id="344" r:id="rId48"/>
    <p:sldId id="347" r:id="rId49"/>
    <p:sldId id="345" r:id="rId50"/>
    <p:sldId id="34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81" autoAdjust="0"/>
    <p:restoredTop sz="50000" autoAdjust="0"/>
  </p:normalViewPr>
  <p:slideViewPr>
    <p:cSldViewPr snapToGrid="0" snapToObjects="1">
      <p:cViewPr>
        <p:scale>
          <a:sx n="66" d="100"/>
          <a:sy n="66" d="100"/>
        </p:scale>
        <p:origin x="2464" y="9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6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59.emf"/><Relationship Id="rId4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2.emf"/><Relationship Id="rId4" Type="http://schemas.openxmlformats.org/officeDocument/2006/relationships/image" Target="../media/image8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4.emf"/><Relationship Id="rId7" Type="http://schemas.openxmlformats.org/officeDocument/2006/relationships/image" Target="../media/image87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1.emf"/><Relationship Id="rId4" Type="http://schemas.openxmlformats.org/officeDocument/2006/relationships/image" Target="../media/image8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4.png"/><Relationship Id="rId7" Type="http://schemas.openxmlformats.org/officeDocument/2006/relationships/image" Target="../media/image97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emf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5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ompneurosci.com/wiki/images/4/42/Intro_to_PCA_and_ICA.pdf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4.emf"/><Relationship Id="rId9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PCA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Principal Component Analysis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Covarianza: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C880F-564E-F842-8457-B4DF72AD8992}"/>
              </a:ext>
            </a:extLst>
          </p:cNvPr>
          <p:cNvGrpSpPr/>
          <p:nvPr/>
        </p:nvGrpSpPr>
        <p:grpSpPr>
          <a:xfrm>
            <a:off x="723900" y="1683303"/>
            <a:ext cx="5529316" cy="469900"/>
            <a:chOff x="723900" y="2110685"/>
            <a:chExt cx="5529316" cy="469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AE6200-E837-9340-B812-2D03A2B3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110685"/>
              <a:ext cx="3848100" cy="469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903EC1-5611-0B4F-B518-AA9FDD2F92D6}"/>
                </a:ext>
              </a:extLst>
            </p:cNvPr>
            <p:cNvSpPr/>
            <p:nvPr/>
          </p:nvSpPr>
          <p:spPr>
            <a:xfrm>
              <a:off x="4819139" y="2160381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74FCB-7733-2840-BDBC-0A0A924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427" y="2234467"/>
              <a:ext cx="875789" cy="22115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0B0C37F-DED1-D542-9148-BDB857DA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374903"/>
            <a:ext cx="5499100" cy="165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A7E5B5-8A4C-D344-B1DE-87EE90F38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4452067"/>
            <a:ext cx="2844800" cy="393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8F8AF6B-52F0-B34B-BDA4-252869208D18}"/>
              </a:ext>
            </a:extLst>
          </p:cNvPr>
          <p:cNvSpPr/>
          <p:nvPr/>
        </p:nvSpPr>
        <p:spPr>
          <a:xfrm>
            <a:off x="4340721" y="4415606"/>
            <a:ext cx="4086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cada columna de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s-ES_tradnl" dirty="0">
                <a:latin typeface="Trebuchet MS" panose="020B0703020202090204" pitchFamily="34" charset="0"/>
              </a:rPr>
              <a:t> tiene media cero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8ACEF-F07F-4C46-B649-7422C3C29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0" y="5271931"/>
            <a:ext cx="5727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Covarianza: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8ACEF-F07F-4C46-B649-7422C3C2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5271931"/>
            <a:ext cx="5727700" cy="93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7CC57-6091-EE4C-91B1-61496228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69" y="2857500"/>
            <a:ext cx="2540000" cy="571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07775D-90A3-2A4E-9348-B6757ECA43EB}"/>
              </a:ext>
            </a:extLst>
          </p:cNvPr>
          <p:cNvGrpSpPr/>
          <p:nvPr/>
        </p:nvGrpSpPr>
        <p:grpSpPr>
          <a:xfrm>
            <a:off x="921369" y="3833469"/>
            <a:ext cx="5786091" cy="516996"/>
            <a:chOff x="921369" y="3833469"/>
            <a:chExt cx="5786091" cy="5169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7E40C9-9445-2D45-BF2F-D69BA67D1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369" y="3880565"/>
              <a:ext cx="1955800" cy="4699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E235C-B897-2441-BF4B-D05768472986}"/>
                </a:ext>
              </a:extLst>
            </p:cNvPr>
            <p:cNvSpPr/>
            <p:nvPr/>
          </p:nvSpPr>
          <p:spPr>
            <a:xfrm>
              <a:off x="3006208" y="3833469"/>
              <a:ext cx="34483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400" dirty="0">
                  <a:latin typeface="Trebuchet MS" panose="020B0703020202090204" pitchFamily="34" charset="0"/>
                </a:rPr>
                <a:t>Covarianza de       con </a:t>
              </a:r>
              <a:endParaRPr lang="en-US" sz="24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D754EC-0B35-7740-90A9-8E35EF42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3343" y="3949587"/>
              <a:ext cx="368300" cy="292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16E804-B851-2344-B839-78580358C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0260" y="3949587"/>
              <a:ext cx="457200" cy="2921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47F3B97-69C0-D04A-B623-9171CAC4E198}"/>
              </a:ext>
            </a:extLst>
          </p:cNvPr>
          <p:cNvSpPr/>
          <p:nvPr/>
        </p:nvSpPr>
        <p:spPr>
          <a:xfrm>
            <a:off x="3196113" y="4455839"/>
            <a:ext cx="27174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0  </a:t>
            </a:r>
            <a:r>
              <a:rPr lang="es-ES_tradnl" dirty="0">
                <a:latin typeface="Trebuchet MS" panose="020B0703020202090204" pitchFamily="34" charset="0"/>
                <a:cs typeface="Times New Roman" panose="02020603050405020304" pitchFamily="18" charset="0"/>
              </a:rPr>
              <a:t>correlación positiva</a:t>
            </a:r>
          </a:p>
          <a:p>
            <a:r>
              <a:rPr lang="es-ES_tradnl" dirty="0">
                <a:latin typeface="Trebuchet MS" panose="020B0703020202090204" pitchFamily="34" charset="0"/>
                <a:cs typeface="Times New Roman" panose="02020603050405020304" pitchFamily="18" charset="0"/>
              </a:rPr>
              <a:t>= 0 no hay correlación</a:t>
            </a:r>
          </a:p>
          <a:p>
            <a:r>
              <a:rPr lang="es-ES_trad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  </a:t>
            </a:r>
            <a:r>
              <a:rPr lang="es-ES_tradnl" dirty="0">
                <a:latin typeface="Trebuchet MS" panose="020B0703020202090204" pitchFamily="34" charset="0"/>
                <a:cs typeface="Times New Roman" panose="02020603050405020304" pitchFamily="18" charset="0"/>
              </a:rPr>
              <a:t>correlación negativa</a:t>
            </a:r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EACDD9-57B1-BF49-A2BF-2B8D67685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849" y="3853347"/>
            <a:ext cx="2110371" cy="3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0.00208 -0.54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CCA787-9A7F-8C42-AF45-C883A056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6" y="367754"/>
            <a:ext cx="2573328" cy="2086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9DF97-C9F0-2742-A6E2-98A7B5F30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"/>
          <a:stretch/>
        </p:blipFill>
        <p:spPr>
          <a:xfrm>
            <a:off x="4624250" y="1011465"/>
            <a:ext cx="2123803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48F98-7C98-0647-9E61-989F74E16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30" y="2390502"/>
            <a:ext cx="2573328" cy="2116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0F360-A501-A74C-B190-0DD239FA5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458" y="4572000"/>
            <a:ext cx="2575607" cy="2116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0E251-A682-3E46-B3E3-A3853449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778" y="3066902"/>
            <a:ext cx="2120900" cy="96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9FBC5-4DB1-E643-88E4-ABE847A57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053" y="4990907"/>
            <a:ext cx="2159000" cy="927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0C89DD-9087-044B-8E4C-48F592A0FFA2}"/>
              </a:ext>
            </a:extLst>
          </p:cNvPr>
          <p:cNvSpPr txBox="1"/>
          <p:nvPr/>
        </p:nvSpPr>
        <p:spPr>
          <a:xfrm>
            <a:off x="4589053" y="367754"/>
            <a:ext cx="32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Ejemplo</a:t>
            </a:r>
            <a:r>
              <a:rPr lang="en-US" dirty="0"/>
              <a:t>: Matrices de </a:t>
            </a:r>
            <a:r>
              <a:rPr lang="en-US" dirty="0" err="1"/>
              <a:t>Covarianza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7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FD2993-E95A-7047-ACBE-01CCD1A7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TRANSFORMACIÓN</a:t>
            </a:r>
            <a:br>
              <a:rPr lang="en-US" dirty="0"/>
            </a:br>
            <a:r>
              <a:rPr lang="en-US" dirty="0"/>
              <a:t>KARHUNEN-LOEVE (PCA)</a:t>
            </a:r>
            <a:br>
              <a:rPr lang="en-US" dirty="0"/>
            </a:br>
            <a:r>
              <a:rPr lang="en-US" dirty="0"/>
              <a:t>(1947)</a:t>
            </a:r>
          </a:p>
        </p:txBody>
      </p:sp>
    </p:spTree>
    <p:extLst>
      <p:ext uri="{BB962C8B-B14F-4D97-AF65-F5344CB8AC3E}">
        <p14:creationId xmlns:p14="http://schemas.microsoft.com/office/powerpoint/2010/main" val="184787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AD0B775-DF48-AF4C-AAEE-3B421A704E9A}"/>
              </a:ext>
            </a:extLst>
          </p:cNvPr>
          <p:cNvSpPr/>
          <p:nvPr/>
        </p:nvSpPr>
        <p:spPr>
          <a:xfrm>
            <a:off x="3856381" y="3771900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KL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87D59A-38D8-E543-B589-42FDD7A59E25}"/>
              </a:ext>
            </a:extLst>
          </p:cNvPr>
          <p:cNvCxnSpPr>
            <a:cxnSpLocks/>
          </p:cNvCxnSpPr>
          <p:nvPr/>
        </p:nvCxnSpPr>
        <p:spPr>
          <a:xfrm>
            <a:off x="3081128" y="4239038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31375D-42BF-C142-B900-1A1E9877FDDE}"/>
              </a:ext>
            </a:extLst>
          </p:cNvPr>
          <p:cNvCxnSpPr>
            <a:cxnSpLocks/>
          </p:cNvCxnSpPr>
          <p:nvPr/>
        </p:nvCxnSpPr>
        <p:spPr>
          <a:xfrm>
            <a:off x="5678147" y="4239038"/>
            <a:ext cx="931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6EA12F7-6045-B04E-A9DA-170202D9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4" y="2518299"/>
            <a:ext cx="368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DF9D6-E420-D04A-A0FA-1158DF09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148" y="2518299"/>
            <a:ext cx="381000" cy="31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90287-36FC-944D-8303-BCA906458C00}"/>
              </a:ext>
            </a:extLst>
          </p:cNvPr>
          <p:cNvSpPr txBox="1"/>
          <p:nvPr/>
        </p:nvSpPr>
        <p:spPr>
          <a:xfrm>
            <a:off x="4410073" y="476084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(PCA)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5C837-DC09-AC4B-9A91-2AD90CD10EBE}"/>
              </a:ext>
            </a:extLst>
          </p:cNvPr>
          <p:cNvSpPr txBox="1"/>
          <p:nvPr/>
        </p:nvSpPr>
        <p:spPr>
          <a:xfrm>
            <a:off x="1182757" y="889759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La Transformada de </a:t>
            </a:r>
            <a:r>
              <a:rPr lang="es-ES_tradnl" dirty="0" err="1">
                <a:latin typeface="Trebuchet MS" panose="020B0703020202090204" pitchFamily="34" charset="0"/>
              </a:rPr>
              <a:t>Karhunen-Loeve</a:t>
            </a:r>
            <a:r>
              <a:rPr lang="es-ES_tradnl" dirty="0">
                <a:latin typeface="Trebuchet MS" panose="020B0703020202090204" pitchFamily="34" charset="0"/>
              </a:rPr>
              <a:t> (KL) es conocida como PCA (Principal </a:t>
            </a:r>
            <a:r>
              <a:rPr lang="es-ES_tradnl" dirty="0" err="1">
                <a:latin typeface="Trebuchet MS" panose="020B0703020202090204" pitchFamily="34" charset="0"/>
              </a:rPr>
              <a:t>Component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r>
              <a:rPr lang="es-ES_tradnl" dirty="0" err="1">
                <a:latin typeface="Trebuchet MS" panose="020B0703020202090204" pitchFamily="34" charset="0"/>
              </a:rPr>
              <a:t>Analysys</a:t>
            </a:r>
            <a:r>
              <a:rPr lang="es-ES_tradnl" dirty="0">
                <a:latin typeface="Trebuchet MS" panose="020B0703020202090204" pitchFamily="34" charset="0"/>
              </a:rPr>
              <a:t>). La idea es transformar los datos originales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dirty="0">
                <a:latin typeface="Trebuchet MS" panose="020B0703020202090204" pitchFamily="34" charset="0"/>
              </a:rPr>
              <a:t> en datos nuevos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_tradnl" dirty="0">
                <a:latin typeface="Trebuchet MS" panose="020B0703020202090204" pitchFamily="34" charset="0"/>
              </a:rPr>
              <a:t>que no tengan correlación entre ellos.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A26C9-2309-CC45-8E2A-7756790BE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95" y="2905097"/>
            <a:ext cx="1540538" cy="2680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62CE8C-53F8-F94F-8737-25AE2ADB5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012" y="2905097"/>
            <a:ext cx="578397" cy="26639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C844A6-267A-9C4C-80A1-FBF3C81E2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139" y="5755339"/>
            <a:ext cx="1472091" cy="2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459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Transformación KL: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C880F-564E-F842-8457-B4DF72AD8992}"/>
              </a:ext>
            </a:extLst>
          </p:cNvPr>
          <p:cNvGrpSpPr/>
          <p:nvPr/>
        </p:nvGrpSpPr>
        <p:grpSpPr>
          <a:xfrm>
            <a:off x="1360005" y="1872145"/>
            <a:ext cx="5529316" cy="469900"/>
            <a:chOff x="723900" y="2110685"/>
            <a:chExt cx="5529316" cy="469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AE6200-E837-9340-B812-2D03A2B3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110685"/>
              <a:ext cx="3848100" cy="469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903EC1-5611-0B4F-B518-AA9FDD2F92D6}"/>
                </a:ext>
              </a:extLst>
            </p:cNvPr>
            <p:cNvSpPr/>
            <p:nvPr/>
          </p:nvSpPr>
          <p:spPr>
            <a:xfrm>
              <a:off x="4819139" y="2160381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74FCB-7733-2840-BDBC-0A0A924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427" y="2234467"/>
              <a:ext cx="875789" cy="22115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9A7E5B5-8A4C-D344-B1DE-87EE90F3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2" y="2623269"/>
            <a:ext cx="2844800" cy="39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3ACBB-D150-3549-8E10-EEFFBAAF6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883" y="4880081"/>
            <a:ext cx="2006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C5881-FA83-7C49-BAEC-5155BB7BD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761" y="4124502"/>
            <a:ext cx="2806700" cy="469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CE895-8664-CC43-AC8A-7AF568B2801D}"/>
              </a:ext>
            </a:extLst>
          </p:cNvPr>
          <p:cNvGrpSpPr/>
          <p:nvPr/>
        </p:nvGrpSpPr>
        <p:grpSpPr>
          <a:xfrm>
            <a:off x="3515692" y="4903506"/>
            <a:ext cx="2887178" cy="369332"/>
            <a:chOff x="3644899" y="4714664"/>
            <a:chExt cx="2887178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C68F5C-8085-AA40-A3C0-56B9B3CE7558}"/>
                </a:ext>
              </a:extLst>
            </p:cNvPr>
            <p:cNvSpPr/>
            <p:nvPr/>
          </p:nvSpPr>
          <p:spPr>
            <a:xfrm>
              <a:off x="3848650" y="4714664"/>
              <a:ext cx="26834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Transformación KL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0FFC4C-E645-A143-B95C-5D3784ACF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4899" y="4899330"/>
              <a:ext cx="193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3F9E2B9-2165-E140-B060-942A04299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532" y="3060717"/>
            <a:ext cx="5727700" cy="939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A61FAB-1893-4F4A-AAB1-771750943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761" y="5639389"/>
            <a:ext cx="3238500" cy="4953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A0ED95F-2CE3-C140-BD2E-7092C525FBB2}"/>
              </a:ext>
            </a:extLst>
          </p:cNvPr>
          <p:cNvGrpSpPr/>
          <p:nvPr/>
        </p:nvGrpSpPr>
        <p:grpSpPr>
          <a:xfrm>
            <a:off x="4959281" y="5702373"/>
            <a:ext cx="3647001" cy="369332"/>
            <a:chOff x="3644899" y="4714664"/>
            <a:chExt cx="3647001" cy="36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29B139-8928-CC45-B1D2-E89F631512E9}"/>
                </a:ext>
              </a:extLst>
            </p:cNvPr>
            <p:cNvSpPr/>
            <p:nvPr/>
          </p:nvSpPr>
          <p:spPr>
            <a:xfrm>
              <a:off x="3848650" y="4714664"/>
              <a:ext cx="3443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Transformación KL inversa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E681AD-112D-2C4C-8E6A-77E189B39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4899" y="4899330"/>
              <a:ext cx="193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97A97C-CAE2-8A4F-AAAA-801265896C96}"/>
              </a:ext>
            </a:extLst>
          </p:cNvPr>
          <p:cNvCxnSpPr/>
          <p:nvPr/>
        </p:nvCxnSpPr>
        <p:spPr>
          <a:xfrm flipV="1">
            <a:off x="443236" y="5421923"/>
            <a:ext cx="833301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4EA497-FB9E-A44E-970B-08058FF140DD}"/>
              </a:ext>
            </a:extLst>
          </p:cNvPr>
          <p:cNvSpPr txBox="1"/>
          <p:nvPr/>
        </p:nvSpPr>
        <p:spPr>
          <a:xfrm>
            <a:off x="2178342" y="618947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rebuchet MS" panose="020B0703020202090204" pitchFamily="34" charset="0"/>
              </a:rPr>
              <a:t> es </a:t>
            </a:r>
            <a:r>
              <a:rPr lang="en-US" dirty="0" err="1">
                <a:latin typeface="Trebuchet MS" panose="020B0703020202090204" pitchFamily="34" charset="0"/>
              </a:rPr>
              <a:t>ortonormal</a:t>
            </a:r>
            <a:r>
              <a:rPr lang="en-US" dirty="0">
                <a:latin typeface="Trebuchet MS" panose="020B070302020209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551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17F61-DA93-094C-84D0-4A420A45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48" y="2730042"/>
            <a:ext cx="57404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6ABDD-92D4-E74B-913D-B32CAFDA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11" y="4164496"/>
            <a:ext cx="28448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D191A-C926-BE46-9EA0-3CBBAA4E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1" y="5096472"/>
            <a:ext cx="1600200" cy="3937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AF1532C-1FB1-1543-9A25-A5560C5E3F97}"/>
              </a:ext>
            </a:extLst>
          </p:cNvPr>
          <p:cNvGrpSpPr/>
          <p:nvPr/>
        </p:nvGrpSpPr>
        <p:grpSpPr>
          <a:xfrm>
            <a:off x="3070718" y="3856386"/>
            <a:ext cx="5657420" cy="1061829"/>
            <a:chOff x="3070718" y="3856386"/>
            <a:chExt cx="5657420" cy="106182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F6433AF-5CA5-5149-A499-D439ABC5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554" y="4010437"/>
              <a:ext cx="1283804" cy="26001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6366B-6C1F-E04D-B5CC-FF6FA7116FF5}"/>
                </a:ext>
              </a:extLst>
            </p:cNvPr>
            <p:cNvSpPr/>
            <p:nvPr/>
          </p:nvSpPr>
          <p:spPr>
            <a:xfrm>
              <a:off x="3972306" y="3856386"/>
              <a:ext cx="4166525" cy="1061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_tradnl" dirty="0">
                  <a:latin typeface="Trebuchet MS" panose="020B0703020202090204" pitchFamily="34" charset="0"/>
                </a:rPr>
                <a:t>Como                        y la media de las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columnas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s-ES_tradnl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s-ES_tradnl" dirty="0">
                  <a:latin typeface="Trebuchet MS" panose="020B0703020202090204" pitchFamily="34" charset="0"/>
                </a:rPr>
                <a:t> es cero, entonces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 </a:t>
              </a:r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677130-A5F1-E14E-A829-D1559162B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9158" y="4313153"/>
              <a:ext cx="1118980" cy="327506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1321CA-1505-5047-915C-6E0A420C755D}"/>
                </a:ext>
              </a:extLst>
            </p:cNvPr>
            <p:cNvCxnSpPr/>
            <p:nvPr/>
          </p:nvCxnSpPr>
          <p:spPr>
            <a:xfrm flipV="1">
              <a:off x="3070718" y="4011949"/>
              <a:ext cx="497430" cy="768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83BFC91-67A7-7641-BD54-5337B5B9B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50" y="5644872"/>
            <a:ext cx="5549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3BFC91-67A7-7641-BD54-5337B5B9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0" y="5644872"/>
            <a:ext cx="5549900" cy="93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DB595-BF63-C444-BD51-6BDEF38B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33" y="3498022"/>
            <a:ext cx="43561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8AA4F-B194-D74F-88F6-1FE65EA8B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33" y="4559741"/>
            <a:ext cx="40513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7B538-AD87-BC46-B0FA-032DB81A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733" y="5714445"/>
            <a:ext cx="210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9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-0.00625 -0.47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3B26B-8AB8-9D4B-8560-30D107AE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1" y="5710579"/>
            <a:ext cx="2819400" cy="558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06BB811-4E9E-0C4E-BEC7-D8C44E93B621}"/>
              </a:ext>
            </a:extLst>
          </p:cNvPr>
          <p:cNvGrpSpPr/>
          <p:nvPr/>
        </p:nvGrpSpPr>
        <p:grpSpPr>
          <a:xfrm>
            <a:off x="3831500" y="2495092"/>
            <a:ext cx="4722768" cy="469900"/>
            <a:chOff x="2900002" y="3814307"/>
            <a:chExt cx="4722768" cy="4699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76FBE6-6427-6049-A29F-A080DAC32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7861" y="3814307"/>
              <a:ext cx="2806700" cy="469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B8BB92-40A0-6043-9297-31E6B6106456}"/>
                </a:ext>
              </a:extLst>
            </p:cNvPr>
            <p:cNvSpPr/>
            <p:nvPr/>
          </p:nvSpPr>
          <p:spPr>
            <a:xfrm>
              <a:off x="2900002" y="3864591"/>
              <a:ext cx="4722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como                                            entonces</a:t>
              </a:r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45D1DCF-7463-854F-BD71-8E172673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184" y="3411773"/>
            <a:ext cx="38354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5783F9-D7A1-4649-BC66-F83637DFB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09" y="4235116"/>
            <a:ext cx="59182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65D58E-88DA-F94B-851E-A3CE1E2AB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09" y="5678552"/>
            <a:ext cx="8674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2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00087 -0.4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65D58E-88DA-F94B-851E-A3CE1E2A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9" y="5678552"/>
            <a:ext cx="8674100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E5A8D8-CAE0-6D4E-99AE-5A765389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3" y="3556551"/>
            <a:ext cx="8483600" cy="2209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085EE2A-B831-1F41-ACCE-0CC80BB95CD2}"/>
              </a:ext>
            </a:extLst>
          </p:cNvPr>
          <p:cNvGrpSpPr/>
          <p:nvPr/>
        </p:nvGrpSpPr>
        <p:grpSpPr>
          <a:xfrm>
            <a:off x="2005162" y="3556551"/>
            <a:ext cx="6009090" cy="2080187"/>
            <a:chOff x="2005162" y="3556551"/>
            <a:chExt cx="6009090" cy="208018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EC3C6D-1C5D-2644-A6D1-1F043D937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371" y="3657600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A9AC49-B008-F148-9FB5-D74D9E9E8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640" y="3556551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72ABE3-9B37-AB43-A361-E29904521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162" y="4188364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50B4F-C246-F145-97B7-E66083F67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640" y="4188363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4428CB-4117-EB45-844F-4BC49F241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162" y="5207551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990E664-0B86-C74E-95FD-D786BBF66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371" y="5204236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2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022E-16 L -0.00243 -0.4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3681340" y="2721114"/>
            <a:ext cx="1781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latin typeface="Trebuchet MS" panose="020B0703020202090204" pitchFamily="34" charset="0"/>
              </a:rPr>
              <a:t>Repaso</a:t>
            </a:r>
          </a:p>
        </p:txBody>
      </p:sp>
    </p:spTree>
    <p:extLst>
      <p:ext uri="{BB962C8B-B14F-4D97-AF65-F5344CB8AC3E}">
        <p14:creationId xmlns:p14="http://schemas.microsoft.com/office/powerpoint/2010/main" val="1260528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65D58E-88DA-F94B-851E-A3CE1E2A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1" y="2418525"/>
            <a:ext cx="8674100" cy="55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41811-B66A-7A4E-ABD3-3748DBE2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3" y="3566495"/>
            <a:ext cx="8458200" cy="2209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A83BA6E-030C-2044-85D5-F695A05C3D0A}"/>
              </a:ext>
            </a:extLst>
          </p:cNvPr>
          <p:cNvGrpSpPr/>
          <p:nvPr/>
        </p:nvGrpSpPr>
        <p:grpSpPr>
          <a:xfrm>
            <a:off x="2266122" y="3343420"/>
            <a:ext cx="6724854" cy="2533918"/>
            <a:chOff x="2266122" y="3343420"/>
            <a:chExt cx="6724854" cy="25339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43F0EA-8DDA-4940-A02F-4CD09B8E8223}"/>
                </a:ext>
              </a:extLst>
            </p:cNvPr>
            <p:cNvGrpSpPr/>
            <p:nvPr/>
          </p:nvGrpSpPr>
          <p:grpSpPr>
            <a:xfrm>
              <a:off x="2266122" y="3343420"/>
              <a:ext cx="1831496" cy="870771"/>
              <a:chOff x="2266122" y="3343420"/>
              <a:chExt cx="1831496" cy="870771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571784F-F30E-E247-983B-C6AD63222AF3}"/>
                  </a:ext>
                </a:extLst>
              </p:cNvPr>
              <p:cNvSpPr/>
              <p:nvPr/>
            </p:nvSpPr>
            <p:spPr>
              <a:xfrm>
                <a:off x="2266122" y="3448878"/>
                <a:ext cx="1272209" cy="765313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244CE3-A422-7247-9E85-16D2A6FEEDF7}"/>
                  </a:ext>
                </a:extLst>
              </p:cNvPr>
              <p:cNvSpPr txBox="1"/>
              <p:nvPr/>
            </p:nvSpPr>
            <p:spPr>
              <a:xfrm rot="20917555">
                <a:off x="3468920" y="3343420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= 1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949543-17EA-4C4A-9447-489552FE626A}"/>
                </a:ext>
              </a:extLst>
            </p:cNvPr>
            <p:cNvGrpSpPr/>
            <p:nvPr/>
          </p:nvGrpSpPr>
          <p:grpSpPr>
            <a:xfrm>
              <a:off x="4267197" y="3893381"/>
              <a:ext cx="1831496" cy="870771"/>
              <a:chOff x="2266122" y="3343420"/>
              <a:chExt cx="1831496" cy="87077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050B92E-D7D3-A343-B0B6-04E042DCCFD7}"/>
                  </a:ext>
                </a:extLst>
              </p:cNvPr>
              <p:cNvSpPr/>
              <p:nvPr/>
            </p:nvSpPr>
            <p:spPr>
              <a:xfrm>
                <a:off x="2266122" y="3448878"/>
                <a:ext cx="1272209" cy="765313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C48CBA-2AF2-A44F-A1F0-2DE2E9136E12}"/>
                  </a:ext>
                </a:extLst>
              </p:cNvPr>
              <p:cNvSpPr txBox="1"/>
              <p:nvPr/>
            </p:nvSpPr>
            <p:spPr>
              <a:xfrm rot="20917555">
                <a:off x="3468920" y="3343420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= 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C8A299-2838-7543-B8CE-8756B3324F78}"/>
                </a:ext>
              </a:extLst>
            </p:cNvPr>
            <p:cNvGrpSpPr/>
            <p:nvPr/>
          </p:nvGrpSpPr>
          <p:grpSpPr>
            <a:xfrm>
              <a:off x="7159480" y="5006567"/>
              <a:ext cx="1831496" cy="870771"/>
              <a:chOff x="2266122" y="3343420"/>
              <a:chExt cx="1831496" cy="87077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1684138-75F9-634F-BD18-11498645F88E}"/>
                  </a:ext>
                </a:extLst>
              </p:cNvPr>
              <p:cNvSpPr/>
              <p:nvPr/>
            </p:nvSpPr>
            <p:spPr>
              <a:xfrm>
                <a:off x="2266122" y="3448878"/>
                <a:ext cx="1272209" cy="765313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CD4977-A135-E046-964E-5996647D838C}"/>
                  </a:ext>
                </a:extLst>
              </p:cNvPr>
              <p:cNvSpPr txBox="1"/>
              <p:nvPr/>
            </p:nvSpPr>
            <p:spPr>
              <a:xfrm rot="20917555">
                <a:off x="3468920" y="3343420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= 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586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1F6FC-D70E-BC44-A5FB-30430478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1" y="2946676"/>
            <a:ext cx="5334000" cy="2197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BC8755-11D8-4143-8986-D323DBA575C7}"/>
              </a:ext>
            </a:extLst>
          </p:cNvPr>
          <p:cNvSpPr/>
          <p:nvPr/>
        </p:nvSpPr>
        <p:spPr>
          <a:xfrm>
            <a:off x="656171" y="6027291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Generalmente, se ordena de tal forma que: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0DBA9-7B6E-1B47-A1BB-1AD6D3E1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34" y="6034012"/>
            <a:ext cx="2749473" cy="2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71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SIGNIFICADO</a:t>
            </a:r>
          </a:p>
        </p:txBody>
      </p:sp>
    </p:spTree>
    <p:extLst>
      <p:ext uri="{BB962C8B-B14F-4D97-AF65-F5344CB8AC3E}">
        <p14:creationId xmlns:p14="http://schemas.microsoft.com/office/powerpoint/2010/main" val="285068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C18FA6-CA04-0B42-8E88-4BECF76E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26"/>
            <a:ext cx="9144000" cy="4461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A7E49-A8E0-964B-81D6-D8BFD4443AF7}"/>
              </a:ext>
            </a:extLst>
          </p:cNvPr>
          <p:cNvSpPr txBox="1"/>
          <p:nvPr/>
        </p:nvSpPr>
        <p:spPr>
          <a:xfrm>
            <a:off x="443236" y="753167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Ejemplo en 2D</a:t>
            </a:r>
          </a:p>
        </p:txBody>
      </p:sp>
    </p:spTree>
    <p:extLst>
      <p:ext uri="{BB962C8B-B14F-4D97-AF65-F5344CB8AC3E}">
        <p14:creationId xmlns:p14="http://schemas.microsoft.com/office/powerpoint/2010/main" val="336543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EF03BE-466A-4340-B038-6E2CFAB0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0" y="337025"/>
            <a:ext cx="2702891" cy="2153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A7E49-A8E0-964B-81D6-D8BFD4443AF7}"/>
              </a:ext>
            </a:extLst>
          </p:cNvPr>
          <p:cNvSpPr txBox="1"/>
          <p:nvPr/>
        </p:nvSpPr>
        <p:spPr>
          <a:xfrm>
            <a:off x="443236" y="753167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Ejemplo en 5D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77755-55ED-0844-B8C2-8FDFEF02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2" y="2656550"/>
            <a:ext cx="368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3701E-9119-0E45-9ADD-F1CA81E7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86" y="2587921"/>
            <a:ext cx="456334" cy="386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137EA-24A9-7043-B9BC-CD665D86D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593" y="753167"/>
            <a:ext cx="419928" cy="497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452FD-0778-C448-8E71-ED46B1FFF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086" y="3021496"/>
            <a:ext cx="3785838" cy="3499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B7D34D-754B-8245-8AD4-6A2B3F0BF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65" y="3021496"/>
            <a:ext cx="3700504" cy="3499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ED64F-2020-4749-B846-B47FBF0A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716" y="218076"/>
            <a:ext cx="368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4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1018 L 0.20746 -0.1592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85000" y="1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EF03BE-466A-4340-B038-6E2CFAB0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0" y="337025"/>
            <a:ext cx="2702891" cy="2153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A7E49-A8E0-964B-81D6-D8BFD4443AF7}"/>
              </a:ext>
            </a:extLst>
          </p:cNvPr>
          <p:cNvSpPr txBox="1"/>
          <p:nvPr/>
        </p:nvSpPr>
        <p:spPr>
          <a:xfrm>
            <a:off x="443236" y="753167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Ejemplo en 5D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7D34D-754B-8245-8AD4-6A2B3F0B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5" y="3021496"/>
            <a:ext cx="3700504" cy="349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77755-55ED-0844-B8C2-8FDFEF023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92" y="2656550"/>
            <a:ext cx="368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3701E-9119-0E45-9ADD-F1CA81E7E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686" y="2587921"/>
            <a:ext cx="456334" cy="386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137EA-24A9-7043-B9BC-CD665D86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593" y="753167"/>
            <a:ext cx="419928" cy="497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452FD-0778-C448-8E71-ED46B1FF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086" y="3021496"/>
            <a:ext cx="3785838" cy="3499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872F34-335A-F743-88EC-217B495B4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87" y="124082"/>
            <a:ext cx="456334" cy="38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23958 -0.1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79" y="-8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85000" y="1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SIGNIFICADO</a:t>
            </a:r>
            <a:br>
              <a:rPr lang="en-US" dirty="0"/>
            </a:br>
            <a:r>
              <a:rPr lang="en-US" dirty="0"/>
              <a:t>EN LA TRANSFORMACIÓN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59993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476637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7910" y="1423120"/>
          <a:ext cx="2656546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22976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5972915" y="3707875"/>
            <a:ext cx="2475" cy="4856634"/>
          </a:xfrm>
          <a:prstGeom prst="bentConnector3">
            <a:avLst>
              <a:gd name="adj1" fmla="val -469228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592494" y="1257101"/>
            <a:ext cx="267196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225160" y="720246"/>
            <a:ext cx="66575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       </a:t>
            </a:r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Selected</a:t>
            </a:r>
            <a:r>
              <a:rPr lang="en-US" sz="1400" i="1" dirty="0">
                <a:latin typeface="Arial"/>
                <a:cs typeface="Arial"/>
              </a:rPr>
              <a:t>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B3834-8457-A643-A0C3-C7000D74F681}"/>
              </a:ext>
            </a:extLst>
          </p:cNvPr>
          <p:cNvSpPr txBox="1"/>
          <p:nvPr/>
        </p:nvSpPr>
        <p:spPr>
          <a:xfrm>
            <a:off x="3305696" y="200296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SELECCION DE CARACTERISTICAS</a:t>
            </a:r>
          </a:p>
        </p:txBody>
      </p:sp>
    </p:spTree>
    <p:extLst>
      <p:ext uri="{BB962C8B-B14F-4D97-AF65-F5344CB8AC3E}">
        <p14:creationId xmlns:p14="http://schemas.microsoft.com/office/powerpoint/2010/main" val="39223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287796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95445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87163"/>
              </p:ext>
            </p:extLst>
          </p:nvPr>
        </p:nvGraphicFramePr>
        <p:xfrm>
          <a:off x="1419069" y="1423120"/>
          <a:ext cx="2656546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981"/>
              </p:ext>
            </p:extLst>
          </p:nvPr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1842124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40564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34135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5878494" y="3613454"/>
            <a:ext cx="2475" cy="5045475"/>
          </a:xfrm>
          <a:prstGeom prst="bentConnector3">
            <a:avLst>
              <a:gd name="adj1" fmla="val -9236364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283645" y="3313488"/>
            <a:ext cx="4965" cy="5645406"/>
          </a:xfrm>
          <a:prstGeom prst="bentConnector3">
            <a:avLst>
              <a:gd name="adj1" fmla="val 4704230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6197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8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403653" y="1257101"/>
            <a:ext cx="267196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840080" y="3161088"/>
            <a:ext cx="15" cy="5950206"/>
          </a:xfrm>
          <a:prstGeom prst="bentConnector3">
            <a:avLst>
              <a:gd name="adj1" fmla="val 1524100000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66744" y="720246"/>
            <a:ext cx="71588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           </a:t>
            </a:r>
            <a:r>
              <a:rPr lang="en-US" sz="1400" i="1" dirty="0">
                <a:solidFill>
                  <a:srgbClr val="FF0000"/>
                </a:solidFill>
                <a:latin typeface="Arial"/>
                <a:cs typeface="Arial"/>
              </a:rPr>
              <a:t>Transformed</a:t>
            </a:r>
            <a:r>
              <a:rPr lang="en-US" sz="1400" i="1" dirty="0">
                <a:latin typeface="Arial"/>
                <a:cs typeface="Arial"/>
              </a:rPr>
              <a:t>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390783"/>
              </p:ext>
            </p:extLst>
          </p:nvPr>
        </p:nvGraphicFramePr>
        <p:xfrm>
          <a:off x="5353748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215934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61" y="5706009"/>
            <a:ext cx="2794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B3834-8457-A643-A0C3-C7000D74F681}"/>
              </a:ext>
            </a:extLst>
          </p:cNvPr>
          <p:cNvSpPr txBox="1"/>
          <p:nvPr/>
        </p:nvSpPr>
        <p:spPr>
          <a:xfrm>
            <a:off x="4710425" y="20029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A24A6F-C1A4-1A48-B262-251B7DC140A7}"/>
              </a:ext>
            </a:extLst>
          </p:cNvPr>
          <p:cNvSpPr/>
          <p:nvPr/>
        </p:nvSpPr>
        <p:spPr>
          <a:xfrm>
            <a:off x="4956785" y="1057007"/>
            <a:ext cx="951423" cy="509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144CDD-3903-0941-A796-180BDFF13962}"/>
              </a:ext>
            </a:extLst>
          </p:cNvPr>
          <p:cNvSpPr/>
          <p:nvPr/>
        </p:nvSpPr>
        <p:spPr>
          <a:xfrm>
            <a:off x="1681409" y="6106395"/>
            <a:ext cx="7066743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DD43B4-FB78-DC4E-AB04-C84797AF56C0}"/>
              </a:ext>
            </a:extLst>
          </p:cNvPr>
          <p:cNvSpPr/>
          <p:nvPr/>
        </p:nvSpPr>
        <p:spPr>
          <a:xfrm>
            <a:off x="7222435" y="5715457"/>
            <a:ext cx="378707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8C2F5-4AF8-8746-BF62-6F49348F5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65" y="5704072"/>
            <a:ext cx="456334" cy="386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2B659-8D77-AC4C-9C0F-2AFDB688E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225" y="3422211"/>
            <a:ext cx="1473200" cy="4191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A870070D-AD74-574A-B1B1-1FE9D68049E4}"/>
              </a:ext>
            </a:extLst>
          </p:cNvPr>
          <p:cNvSpPr/>
          <p:nvPr/>
        </p:nvSpPr>
        <p:spPr>
          <a:xfrm rot="16200000">
            <a:off x="8013176" y="5897380"/>
            <a:ext cx="181534" cy="929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63F0-7BA7-9F41-870E-C2A524C0F91C}"/>
              </a:ext>
            </a:extLst>
          </p:cNvPr>
          <p:cNvSpPr txBox="1"/>
          <p:nvPr/>
        </p:nvSpPr>
        <p:spPr>
          <a:xfrm>
            <a:off x="6810078" y="6484782"/>
            <a:ext cx="239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principal components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E800E8-FA7C-2B4C-A728-B391D6C3C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560" y="1648799"/>
            <a:ext cx="329801" cy="4474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3AC4C7-F0E5-894A-883E-C3936EB89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953" y="1651509"/>
            <a:ext cx="329801" cy="447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DBAB7AA-7F1A-3349-B0B7-72CEAFE54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641" y="1651412"/>
            <a:ext cx="329801" cy="4474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E6D60B-98FC-E040-B7C6-D9DB2C384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2725" y="3492499"/>
            <a:ext cx="1003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Significado de PCA: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82AEAD-D7A3-3A44-9BFF-C438B1B21262}"/>
              </a:ext>
            </a:extLst>
          </p:cNvPr>
          <p:cNvSpPr txBox="1">
            <a:spLocks/>
          </p:cNvSpPr>
          <p:nvPr/>
        </p:nvSpPr>
        <p:spPr>
          <a:xfrm>
            <a:off x="238539" y="18560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600" dirty="0">
                <a:latin typeface="Trebuchet MS" panose="020B0703020202090204" pitchFamily="34" charset="0"/>
              </a:rPr>
              <a:t>1.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_tradnl" sz="3600" dirty="0">
                <a:latin typeface="Trebuchet MS" panose="020B0703020202090204" pitchFamily="34" charset="0"/>
              </a:rPr>
              <a:t>es una nueva representación de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600" dirty="0">
                <a:latin typeface="Trebuchet MS" panose="020B0703020202090204" pitchFamily="34" charset="0"/>
              </a:rPr>
              <a:t> (es una transformación lineal de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600" dirty="0">
                <a:latin typeface="Trebuchet MS" panose="020B0703020202090204" pitchFamily="34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9F9FC7-89EC-7349-944D-451BB728A25D}"/>
              </a:ext>
            </a:extLst>
          </p:cNvPr>
          <p:cNvGrpSpPr/>
          <p:nvPr/>
        </p:nvGrpSpPr>
        <p:grpSpPr>
          <a:xfrm>
            <a:off x="238539" y="3237601"/>
            <a:ext cx="8229600" cy="1143000"/>
            <a:chOff x="238539" y="3237601"/>
            <a:chExt cx="8229600" cy="114300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EADF6EF-032A-7248-AAD7-156C498C491E}"/>
                </a:ext>
              </a:extLst>
            </p:cNvPr>
            <p:cNvSpPr txBox="1">
              <a:spLocks/>
            </p:cNvSpPr>
            <p:nvPr/>
          </p:nvSpPr>
          <p:spPr>
            <a:xfrm>
              <a:off x="238539" y="3237601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ES_tradnl" sz="3600" dirty="0">
                  <a:latin typeface="Trebuchet MS" panose="020B0703020202090204" pitchFamily="34" charset="0"/>
                </a:rPr>
                <a:t>2. Las columnas de </a:t>
              </a:r>
              <a:r>
                <a:rPr lang="es-ES_tradnl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_tradnl" sz="3600" dirty="0">
                  <a:latin typeface="Trebuchet MS" panose="020B0703020202090204" pitchFamily="34" charset="0"/>
                </a:rPr>
                <a:t> no tienen correlación:                   para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F61DF6-3BB7-0349-B20B-4FD03E24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1982" y="3848857"/>
              <a:ext cx="2298700" cy="482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647251-AE95-194D-B415-0D3A1666F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4852" y="3849962"/>
              <a:ext cx="965200" cy="43180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F7A266-8527-A54B-BA2D-E3A64A18E201}"/>
              </a:ext>
            </a:extLst>
          </p:cNvPr>
          <p:cNvSpPr txBox="1">
            <a:spLocks/>
          </p:cNvSpPr>
          <p:nvPr/>
        </p:nvSpPr>
        <p:spPr>
          <a:xfrm>
            <a:off x="321365" y="478147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600" dirty="0">
                <a:latin typeface="Trebuchet MS" panose="020B0703020202090204" pitchFamily="34" charset="0"/>
              </a:rPr>
              <a:t>3. Ordenado de mayor a menor las columnas de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600" dirty="0">
                <a:latin typeface="Trebuchet MS" panose="020B0703020202090204" pitchFamily="34" charset="0"/>
              </a:rPr>
              <a:t> están ordenadas por importancia</a:t>
            </a:r>
          </a:p>
        </p:txBody>
      </p:sp>
    </p:spTree>
    <p:extLst>
      <p:ext uri="{BB962C8B-B14F-4D97-AF65-F5344CB8AC3E}">
        <p14:creationId xmlns:p14="http://schemas.microsoft.com/office/powerpoint/2010/main" val="20601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287506" y="753167"/>
            <a:ext cx="397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Valores Propios: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80786-2F4D-834F-9675-6904F28D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827" y="872252"/>
            <a:ext cx="419928" cy="4976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7A737-65C1-2645-9EF6-1C1F85069416}"/>
              </a:ext>
            </a:extLst>
          </p:cNvPr>
          <p:cNvGrpSpPr/>
          <p:nvPr/>
        </p:nvGrpSpPr>
        <p:grpSpPr>
          <a:xfrm>
            <a:off x="729419" y="2690312"/>
            <a:ext cx="3525328" cy="523220"/>
            <a:chOff x="729419" y="2690312"/>
            <a:chExt cx="3525328" cy="5232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C7B120-802B-BB4E-B1F8-4CE9D1E6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19" y="2786822"/>
              <a:ext cx="330200" cy="33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C865C-6BE7-E942-BA4C-D735D876A74A}"/>
                </a:ext>
              </a:extLst>
            </p:cNvPr>
            <p:cNvSpPr txBox="1"/>
            <p:nvPr/>
          </p:nvSpPr>
          <p:spPr>
            <a:xfrm>
              <a:off x="1040406" y="2690312"/>
              <a:ext cx="3214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Matriz de           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F8DFDC-F954-2143-A525-E727D0A5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159" y="2776883"/>
              <a:ext cx="1155700" cy="3175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E5A7FE8-EDFA-3846-8300-1D4A8676A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83" y="3776869"/>
            <a:ext cx="2565400" cy="469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179D20-13E2-114A-9B78-4B07EC5FA931}"/>
              </a:ext>
            </a:extLst>
          </p:cNvPr>
          <p:cNvGrpSpPr/>
          <p:nvPr/>
        </p:nvGrpSpPr>
        <p:grpSpPr>
          <a:xfrm>
            <a:off x="3835687" y="3723549"/>
            <a:ext cx="4178890" cy="1106434"/>
            <a:chOff x="3835687" y="3723549"/>
            <a:chExt cx="4178890" cy="11064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25A1F8-46BF-2740-8FF3-663EC1DB4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5687" y="3796746"/>
              <a:ext cx="319605" cy="3787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681954-BD4C-C649-8083-EE31D95C350F}"/>
                </a:ext>
              </a:extLst>
            </p:cNvPr>
            <p:cNvSpPr txBox="1"/>
            <p:nvPr/>
          </p:nvSpPr>
          <p:spPr>
            <a:xfrm>
              <a:off x="4292462" y="3723549"/>
              <a:ext cx="3459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valores propios de</a:t>
              </a:r>
              <a:endParaRPr lang="es-ES_tradnl" sz="2800" b="1" dirty="0">
                <a:latin typeface="Lucida Bright" panose="02040602050505020304" pitchFamily="18" charset="77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92137D-275F-B04B-80A0-C09F224F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377" y="3796746"/>
              <a:ext cx="330200" cy="330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95632D-36D3-364E-BAE6-8B9AA92C4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9575" y="4410883"/>
              <a:ext cx="2501900" cy="4191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471D26F-48D9-6144-ADB0-B83EB6F26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014" y="5340626"/>
            <a:ext cx="288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APLICACIÓN A </a:t>
            </a:r>
            <a:br>
              <a:rPr lang="en-US" dirty="0"/>
            </a:br>
            <a:r>
              <a:rPr lang="en-US" dirty="0"/>
              <a:t>RECONOCIMIENTO DE PATRONES</a:t>
            </a:r>
          </a:p>
        </p:txBody>
      </p:sp>
    </p:spTree>
    <p:extLst>
      <p:ext uri="{BB962C8B-B14F-4D97-AF65-F5344CB8AC3E}">
        <p14:creationId xmlns:p14="http://schemas.microsoft.com/office/powerpoint/2010/main" val="28731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EF20750-C8A0-F146-B9BF-2B7EA0339427}"/>
              </a:ext>
            </a:extLst>
          </p:cNvPr>
          <p:cNvSpPr/>
          <p:nvPr/>
        </p:nvSpPr>
        <p:spPr>
          <a:xfrm>
            <a:off x="57191" y="4454039"/>
            <a:ext cx="3447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Características extraídas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características)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CF8F64-B24B-9943-A62D-C3CD7BF1F846}"/>
              </a:ext>
            </a:extLst>
          </p:cNvPr>
          <p:cNvSpPr/>
          <p:nvPr/>
        </p:nvSpPr>
        <p:spPr>
          <a:xfrm>
            <a:off x="3599790" y="5480550"/>
            <a:ext cx="4736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Nuevas características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nuevas características)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Se escogen las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_tradnl" dirty="0">
                <a:latin typeface="Trebuchet MS" panose="020B0703020202090204" pitchFamily="34" charset="0"/>
              </a:rPr>
              <a:t> primeras (las componentes principales)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A7B4FD-B6CA-2B46-BEF5-D1723AE8CEB9}"/>
              </a:ext>
            </a:extLst>
          </p:cNvPr>
          <p:cNvCxnSpPr>
            <a:cxnSpLocks/>
          </p:cNvCxnSpPr>
          <p:nvPr/>
        </p:nvCxnSpPr>
        <p:spPr>
          <a:xfrm>
            <a:off x="586406" y="3508516"/>
            <a:ext cx="0" cy="795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49BD36-DDA8-2E42-8C8F-D0F9AC9476C3}"/>
              </a:ext>
            </a:extLst>
          </p:cNvPr>
          <p:cNvCxnSpPr>
            <a:cxnSpLocks/>
          </p:cNvCxnSpPr>
          <p:nvPr/>
        </p:nvCxnSpPr>
        <p:spPr>
          <a:xfrm flipV="1">
            <a:off x="3811380" y="3523903"/>
            <a:ext cx="0" cy="190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DA813A-C9BE-E34D-8ED5-345C5BA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4" y="2789644"/>
            <a:ext cx="368300" cy="317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F9ED51-E114-5248-B914-E624DB22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90" y="2792896"/>
            <a:ext cx="381000" cy="317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6080996" y="3269281"/>
            <a:ext cx="575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6656798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90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>
                <a:solidFill>
                  <a:schemeClr val="accent6"/>
                </a:solidFill>
                <a:latin typeface="Trebuchet MS" panose="020B0703020202090204" pitchFamily="34" charset="0"/>
              </a:rPr>
              <a:t>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84F2E1-CAD6-7645-93AD-17F74B16CA5D}"/>
              </a:ext>
            </a:extLst>
          </p:cNvPr>
          <p:cNvSpPr txBox="1"/>
          <p:nvPr/>
        </p:nvSpPr>
        <p:spPr>
          <a:xfrm>
            <a:off x="103261" y="2525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3FEB-73FC-1648-A572-1F0230619298}"/>
              </a:ext>
            </a:extLst>
          </p:cNvPr>
          <p:cNvSpPr txBox="1"/>
          <p:nvPr/>
        </p:nvSpPr>
        <p:spPr>
          <a:xfrm>
            <a:off x="2785873" y="24916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Xtrain_pca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A33C2-6B6F-F942-A86B-A9E1440EE72A}"/>
              </a:ext>
            </a:extLst>
          </p:cNvPr>
          <p:cNvCxnSpPr>
            <a:cxnSpLocks/>
          </p:cNvCxnSpPr>
          <p:nvPr/>
        </p:nvCxnSpPr>
        <p:spPr>
          <a:xfrm>
            <a:off x="5148470" y="2124020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DDEB2-FD84-DD4E-970D-5C3657AA829B}"/>
              </a:ext>
            </a:extLst>
          </p:cNvPr>
          <p:cNvSpPr/>
          <p:nvPr/>
        </p:nvSpPr>
        <p:spPr>
          <a:xfrm>
            <a:off x="4661451" y="16818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>
                <a:latin typeface="Courier" pitchFamily="2" charset="0"/>
              </a:rPr>
              <a:t>ytrain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447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Training / </a:t>
            </a:r>
            <a:r>
              <a:rPr lang="es-ES_tradnl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Testing</a:t>
            </a:r>
            <a:endParaRPr lang="es-ES_tradnl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84F2E1-CAD6-7645-93AD-17F74B16CA5D}"/>
              </a:ext>
            </a:extLst>
          </p:cNvPr>
          <p:cNvSpPr txBox="1"/>
          <p:nvPr/>
        </p:nvSpPr>
        <p:spPr>
          <a:xfrm>
            <a:off x="103261" y="2525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3FEB-73FC-1648-A572-1F0230619298}"/>
              </a:ext>
            </a:extLst>
          </p:cNvPr>
          <p:cNvSpPr txBox="1"/>
          <p:nvPr/>
        </p:nvSpPr>
        <p:spPr>
          <a:xfrm>
            <a:off x="2785873" y="24916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Xtrain_pca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A33C2-6B6F-F942-A86B-A9E1440EE72A}"/>
              </a:ext>
            </a:extLst>
          </p:cNvPr>
          <p:cNvCxnSpPr>
            <a:cxnSpLocks/>
          </p:cNvCxnSpPr>
          <p:nvPr/>
        </p:nvCxnSpPr>
        <p:spPr>
          <a:xfrm>
            <a:off x="5148470" y="2124020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DDEB2-FD84-DD4E-970D-5C3657AA829B}"/>
              </a:ext>
            </a:extLst>
          </p:cNvPr>
          <p:cNvSpPr/>
          <p:nvPr/>
        </p:nvSpPr>
        <p:spPr>
          <a:xfrm>
            <a:off x="4661451" y="16818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>
                <a:latin typeface="Courier" pitchFamily="2" charset="0"/>
              </a:rPr>
              <a:t>ytrain</a:t>
            </a:r>
            <a:endParaRPr lang="es-ES_trad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97DAE8-5C82-0840-9160-C52BA082D890}"/>
              </a:ext>
            </a:extLst>
          </p:cNvPr>
          <p:cNvSpPr/>
          <p:nvPr/>
        </p:nvSpPr>
        <p:spPr>
          <a:xfrm>
            <a:off x="969062" y="4416755"/>
            <a:ext cx="1858618" cy="944218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Trebuchet MS" panose="020B070302020209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6113DA-51DB-B84A-85FB-4799A3FB61A5}"/>
              </a:ext>
            </a:extLst>
          </p:cNvPr>
          <p:cNvCxnSpPr>
            <a:cxnSpLocks/>
          </p:cNvCxnSpPr>
          <p:nvPr/>
        </p:nvCxnSpPr>
        <p:spPr>
          <a:xfrm>
            <a:off x="193809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B3558D-908E-6F4A-86E0-0CCD5890A391}"/>
              </a:ext>
            </a:extLst>
          </p:cNvPr>
          <p:cNvSpPr/>
          <p:nvPr/>
        </p:nvSpPr>
        <p:spPr>
          <a:xfrm>
            <a:off x="4214190" y="441178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Clasificación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5D4480-3096-2D4B-963A-CE080E7D3BD8}"/>
              </a:ext>
            </a:extLst>
          </p:cNvPr>
          <p:cNvCxnSpPr>
            <a:cxnSpLocks/>
          </p:cNvCxnSpPr>
          <p:nvPr/>
        </p:nvCxnSpPr>
        <p:spPr>
          <a:xfrm>
            <a:off x="2790828" y="4883893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A56918-5133-1C4D-BAF4-E76F29C0315D}"/>
              </a:ext>
            </a:extLst>
          </p:cNvPr>
          <p:cNvSpPr txBox="1"/>
          <p:nvPr/>
        </p:nvSpPr>
        <p:spPr>
          <a:xfrm>
            <a:off x="98290" y="413975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</a:t>
            </a:r>
            <a:endParaRPr lang="es-ES_tradnl" dirty="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37EE2-C03C-2C44-8950-ACD6616C50C5}"/>
              </a:ext>
            </a:extLst>
          </p:cNvPr>
          <p:cNvSpPr txBox="1"/>
          <p:nvPr/>
        </p:nvSpPr>
        <p:spPr>
          <a:xfrm>
            <a:off x="2780902" y="41056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Xtest_pca</a:t>
            </a:r>
            <a:endParaRPr lang="es-ES_tradnl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2020EF-B4EC-5340-B1BB-5B9512B97D17}"/>
              </a:ext>
            </a:extLst>
          </p:cNvPr>
          <p:cNvCxnSpPr>
            <a:cxnSpLocks/>
          </p:cNvCxnSpPr>
          <p:nvPr/>
        </p:nvCxnSpPr>
        <p:spPr>
          <a:xfrm>
            <a:off x="5143499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38B21-4859-B74B-B532-E362330B6982}"/>
              </a:ext>
            </a:extLst>
          </p:cNvPr>
          <p:cNvCxnSpPr>
            <a:cxnSpLocks/>
          </p:cNvCxnSpPr>
          <p:nvPr/>
        </p:nvCxnSpPr>
        <p:spPr>
          <a:xfrm>
            <a:off x="6072808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35221E-636F-9F4B-B32F-B5DF617A1A70}"/>
              </a:ext>
            </a:extLst>
          </p:cNvPr>
          <p:cNvSpPr txBox="1"/>
          <p:nvPr/>
        </p:nvSpPr>
        <p:spPr>
          <a:xfrm>
            <a:off x="6136058" y="44117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ypred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20762B1-2E3B-3C48-A47A-892C91C7912B}"/>
              </a:ext>
            </a:extLst>
          </p:cNvPr>
          <p:cNvSpPr/>
          <p:nvPr/>
        </p:nvSpPr>
        <p:spPr>
          <a:xfrm>
            <a:off x="6850488" y="4711051"/>
            <a:ext cx="358345" cy="390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FF269-AFD5-EE45-B3B9-70DD2C7E2F6F}"/>
              </a:ext>
            </a:extLst>
          </p:cNvPr>
          <p:cNvSpPr/>
          <p:nvPr/>
        </p:nvSpPr>
        <p:spPr>
          <a:xfrm>
            <a:off x="6877575" y="4612169"/>
            <a:ext cx="300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>
                <a:solidFill>
                  <a:schemeClr val="bg1"/>
                </a:solidFill>
                <a:latin typeface="Gill Sans MT" panose="020B0502020104020203" pitchFamily="34" charset="77"/>
              </a:rPr>
              <a:t>-</a:t>
            </a:r>
            <a:endParaRPr lang="es-ES_tradnl" sz="28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23CE7-C3B3-C549-AD5E-F02EBA81A010}"/>
              </a:ext>
            </a:extLst>
          </p:cNvPr>
          <p:cNvSpPr txBox="1"/>
          <p:nvPr/>
        </p:nvSpPr>
        <p:spPr>
          <a:xfrm>
            <a:off x="144456" y="54533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ytest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BE7D3C1-10C0-054A-8757-E6832FF95776}"/>
              </a:ext>
            </a:extLst>
          </p:cNvPr>
          <p:cNvCxnSpPr>
            <a:stCxn id="33" idx="3"/>
            <a:endCxn id="32" idx="2"/>
          </p:cNvCxnSpPr>
          <p:nvPr/>
        </p:nvCxnSpPr>
        <p:spPr>
          <a:xfrm flipV="1">
            <a:off x="1018413" y="5135389"/>
            <a:ext cx="6009203" cy="5025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21F245-8541-AD46-815F-E495B510B5D1}"/>
              </a:ext>
            </a:extLst>
          </p:cNvPr>
          <p:cNvCxnSpPr>
            <a:cxnSpLocks/>
          </p:cNvCxnSpPr>
          <p:nvPr/>
        </p:nvCxnSpPr>
        <p:spPr>
          <a:xfrm>
            <a:off x="7208833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071619-F669-B94A-9A30-C94CD844F413}"/>
              </a:ext>
            </a:extLst>
          </p:cNvPr>
          <p:cNvSpPr txBox="1"/>
          <p:nvPr/>
        </p:nvSpPr>
        <p:spPr>
          <a:xfrm>
            <a:off x="7982622" y="46692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acc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402-6B58-E844-AFC2-D82BCCE85AB1}"/>
              </a:ext>
            </a:extLst>
          </p:cNvPr>
          <p:cNvSpPr/>
          <p:nvPr/>
        </p:nvSpPr>
        <p:spPr>
          <a:xfrm>
            <a:off x="5165996" y="382973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modelo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44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Training / </a:t>
            </a:r>
            <a:r>
              <a:rPr lang="es-ES_tradnl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Testing</a:t>
            </a:r>
            <a:endParaRPr lang="es-ES_tradnl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84F2E1-CAD6-7645-93AD-17F74B16CA5D}"/>
              </a:ext>
            </a:extLst>
          </p:cNvPr>
          <p:cNvSpPr txBox="1"/>
          <p:nvPr/>
        </p:nvSpPr>
        <p:spPr>
          <a:xfrm>
            <a:off x="103261" y="2525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3FEB-73FC-1648-A572-1F0230619298}"/>
              </a:ext>
            </a:extLst>
          </p:cNvPr>
          <p:cNvSpPr txBox="1"/>
          <p:nvPr/>
        </p:nvSpPr>
        <p:spPr>
          <a:xfrm>
            <a:off x="2785873" y="24916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Xtrain_pca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A33C2-6B6F-F942-A86B-A9E1440EE72A}"/>
              </a:ext>
            </a:extLst>
          </p:cNvPr>
          <p:cNvCxnSpPr>
            <a:cxnSpLocks/>
          </p:cNvCxnSpPr>
          <p:nvPr/>
        </p:nvCxnSpPr>
        <p:spPr>
          <a:xfrm>
            <a:off x="5148470" y="2124020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DDEB2-FD84-DD4E-970D-5C3657AA829B}"/>
              </a:ext>
            </a:extLst>
          </p:cNvPr>
          <p:cNvSpPr/>
          <p:nvPr/>
        </p:nvSpPr>
        <p:spPr>
          <a:xfrm>
            <a:off x="4661451" y="16818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>
                <a:latin typeface="Courier" pitchFamily="2" charset="0"/>
              </a:rPr>
              <a:t>ytrain</a:t>
            </a:r>
            <a:endParaRPr lang="es-ES_trad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97DAE8-5C82-0840-9160-C52BA082D890}"/>
              </a:ext>
            </a:extLst>
          </p:cNvPr>
          <p:cNvSpPr/>
          <p:nvPr/>
        </p:nvSpPr>
        <p:spPr>
          <a:xfrm>
            <a:off x="969062" y="4416755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Transformación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Lineal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6113DA-51DB-B84A-85FB-4799A3FB61A5}"/>
              </a:ext>
            </a:extLst>
          </p:cNvPr>
          <p:cNvCxnSpPr>
            <a:cxnSpLocks/>
          </p:cNvCxnSpPr>
          <p:nvPr/>
        </p:nvCxnSpPr>
        <p:spPr>
          <a:xfrm>
            <a:off x="193809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B3558D-908E-6F4A-86E0-0CCD5890A391}"/>
              </a:ext>
            </a:extLst>
          </p:cNvPr>
          <p:cNvSpPr/>
          <p:nvPr/>
        </p:nvSpPr>
        <p:spPr>
          <a:xfrm>
            <a:off x="4214190" y="441178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Clasificación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5D4480-3096-2D4B-963A-CE080E7D3BD8}"/>
              </a:ext>
            </a:extLst>
          </p:cNvPr>
          <p:cNvCxnSpPr>
            <a:cxnSpLocks/>
          </p:cNvCxnSpPr>
          <p:nvPr/>
        </p:nvCxnSpPr>
        <p:spPr>
          <a:xfrm>
            <a:off x="2790828" y="4883893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A56918-5133-1C4D-BAF4-E76F29C0315D}"/>
              </a:ext>
            </a:extLst>
          </p:cNvPr>
          <p:cNvSpPr txBox="1"/>
          <p:nvPr/>
        </p:nvSpPr>
        <p:spPr>
          <a:xfrm>
            <a:off x="98290" y="413975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</a:t>
            </a:r>
            <a:endParaRPr lang="es-ES_tradnl" dirty="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37EE2-C03C-2C44-8950-ACD6616C50C5}"/>
              </a:ext>
            </a:extLst>
          </p:cNvPr>
          <p:cNvSpPr txBox="1"/>
          <p:nvPr/>
        </p:nvSpPr>
        <p:spPr>
          <a:xfrm>
            <a:off x="2780902" y="41056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Xtest_pca</a:t>
            </a:r>
            <a:endParaRPr lang="es-ES_tradnl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2020EF-B4EC-5340-B1BB-5B9512B97D17}"/>
              </a:ext>
            </a:extLst>
          </p:cNvPr>
          <p:cNvCxnSpPr>
            <a:cxnSpLocks/>
          </p:cNvCxnSpPr>
          <p:nvPr/>
        </p:nvCxnSpPr>
        <p:spPr>
          <a:xfrm>
            <a:off x="5143499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38B21-4859-B74B-B532-E362330B6982}"/>
              </a:ext>
            </a:extLst>
          </p:cNvPr>
          <p:cNvCxnSpPr>
            <a:cxnSpLocks/>
          </p:cNvCxnSpPr>
          <p:nvPr/>
        </p:nvCxnSpPr>
        <p:spPr>
          <a:xfrm>
            <a:off x="6072808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35221E-636F-9F4B-B32F-B5DF617A1A70}"/>
              </a:ext>
            </a:extLst>
          </p:cNvPr>
          <p:cNvSpPr txBox="1"/>
          <p:nvPr/>
        </p:nvSpPr>
        <p:spPr>
          <a:xfrm>
            <a:off x="6136058" y="44117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ypred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20762B1-2E3B-3C48-A47A-892C91C7912B}"/>
              </a:ext>
            </a:extLst>
          </p:cNvPr>
          <p:cNvSpPr/>
          <p:nvPr/>
        </p:nvSpPr>
        <p:spPr>
          <a:xfrm>
            <a:off x="6850488" y="4711051"/>
            <a:ext cx="358345" cy="390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FF269-AFD5-EE45-B3B9-70DD2C7E2F6F}"/>
              </a:ext>
            </a:extLst>
          </p:cNvPr>
          <p:cNvSpPr/>
          <p:nvPr/>
        </p:nvSpPr>
        <p:spPr>
          <a:xfrm>
            <a:off x="6877575" y="4612169"/>
            <a:ext cx="300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>
                <a:solidFill>
                  <a:schemeClr val="bg1"/>
                </a:solidFill>
                <a:latin typeface="Gill Sans MT" panose="020B0502020104020203" pitchFamily="34" charset="77"/>
              </a:rPr>
              <a:t>-</a:t>
            </a:r>
            <a:endParaRPr lang="es-ES_tradnl" sz="28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23CE7-C3B3-C549-AD5E-F02EBA81A010}"/>
              </a:ext>
            </a:extLst>
          </p:cNvPr>
          <p:cNvSpPr txBox="1"/>
          <p:nvPr/>
        </p:nvSpPr>
        <p:spPr>
          <a:xfrm>
            <a:off x="144456" y="54533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ytest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BE7D3C1-10C0-054A-8757-E6832FF95776}"/>
              </a:ext>
            </a:extLst>
          </p:cNvPr>
          <p:cNvCxnSpPr>
            <a:stCxn id="33" idx="3"/>
            <a:endCxn id="32" idx="2"/>
          </p:cNvCxnSpPr>
          <p:nvPr/>
        </p:nvCxnSpPr>
        <p:spPr>
          <a:xfrm flipV="1">
            <a:off x="1018413" y="5135389"/>
            <a:ext cx="6009203" cy="5025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21F245-8541-AD46-815F-E495B510B5D1}"/>
              </a:ext>
            </a:extLst>
          </p:cNvPr>
          <p:cNvCxnSpPr>
            <a:cxnSpLocks/>
          </p:cNvCxnSpPr>
          <p:nvPr/>
        </p:nvCxnSpPr>
        <p:spPr>
          <a:xfrm>
            <a:off x="7208833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071619-F669-B94A-9A30-C94CD844F413}"/>
              </a:ext>
            </a:extLst>
          </p:cNvPr>
          <p:cNvSpPr txBox="1"/>
          <p:nvPr/>
        </p:nvSpPr>
        <p:spPr>
          <a:xfrm>
            <a:off x="7982622" y="46692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acc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752AA3-B67D-CB43-AB9E-B758790AA4F2}"/>
              </a:ext>
            </a:extLst>
          </p:cNvPr>
          <p:cNvCxnSpPr>
            <a:cxnSpLocks/>
          </p:cNvCxnSpPr>
          <p:nvPr/>
        </p:nvCxnSpPr>
        <p:spPr>
          <a:xfrm>
            <a:off x="1928188" y="5135389"/>
            <a:ext cx="0" cy="106662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55FD6A-48BD-0548-9CD7-CBBBB926FBE8}"/>
              </a:ext>
            </a:extLst>
          </p:cNvPr>
          <p:cNvCxnSpPr>
            <a:cxnSpLocks/>
          </p:cNvCxnSpPr>
          <p:nvPr/>
        </p:nvCxnSpPr>
        <p:spPr>
          <a:xfrm>
            <a:off x="1737688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74FDF6-B5E0-4048-96B4-99B094E66BB8}"/>
              </a:ext>
            </a:extLst>
          </p:cNvPr>
          <p:cNvCxnSpPr>
            <a:cxnSpLocks/>
          </p:cNvCxnSpPr>
          <p:nvPr/>
        </p:nvCxnSpPr>
        <p:spPr>
          <a:xfrm>
            <a:off x="2068994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EE0D115-2D3A-EC45-A378-2C55E91D9905}"/>
              </a:ext>
            </a:extLst>
          </p:cNvPr>
          <p:cNvSpPr txBox="1"/>
          <p:nvPr/>
        </p:nvSpPr>
        <p:spPr>
          <a:xfrm>
            <a:off x="1322436" y="383335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Courier" pitchFamily="2" charset="0"/>
              </a:rPr>
              <a:t>A     Mx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6B0BB2-1F38-CE4D-B397-D8E04CBB383F}"/>
              </a:ext>
            </a:extLst>
          </p:cNvPr>
          <p:cNvSpPr txBox="1"/>
          <p:nvPr/>
        </p:nvSpPr>
        <p:spPr>
          <a:xfrm>
            <a:off x="1018413" y="6305191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Xtest_pca</a:t>
            </a:r>
            <a:r>
              <a:rPr lang="es-ES_tradnl" dirty="0">
                <a:latin typeface="Courier" pitchFamily="2" charset="0"/>
              </a:rPr>
              <a:t> = (</a:t>
            </a:r>
            <a:r>
              <a:rPr lang="es-ES_tradnl" dirty="0" err="1">
                <a:latin typeface="Courier" pitchFamily="2" charset="0"/>
              </a:rPr>
              <a:t>Xtest</a:t>
            </a:r>
            <a:r>
              <a:rPr lang="es-ES_tradnl" dirty="0">
                <a:latin typeface="Courier" pitchFamily="2" charset="0"/>
              </a:rPr>
              <a:t> – Mx)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402-6B58-E844-AFC2-D82BCCE85AB1}"/>
              </a:ext>
            </a:extLst>
          </p:cNvPr>
          <p:cNvSpPr/>
          <p:nvPr/>
        </p:nvSpPr>
        <p:spPr>
          <a:xfrm>
            <a:off x="5165996" y="382973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modelo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87F3C-FFCE-0240-998A-E6301275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693" y="6455740"/>
            <a:ext cx="762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48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Ventajas de PCA: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82AEAD-D7A3-3A44-9BFF-C438B1B21262}"/>
              </a:ext>
            </a:extLst>
          </p:cNvPr>
          <p:cNvSpPr txBox="1">
            <a:spLocks/>
          </p:cNvSpPr>
          <p:nvPr/>
        </p:nvSpPr>
        <p:spPr>
          <a:xfrm>
            <a:off x="238539" y="166721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1. La representación de muchas características es mucho más sencilla ya que se reduce la </a:t>
            </a:r>
            <a:r>
              <a:rPr lang="es-ES_tradnl" sz="3200" dirty="0" err="1">
                <a:latin typeface="Trebuchet MS" panose="020B0703020202090204" pitchFamily="34" charset="0"/>
              </a:rPr>
              <a:t>dimensionalidad</a:t>
            </a:r>
            <a:endParaRPr lang="es-ES_tradnl" sz="3200" dirty="0">
              <a:latin typeface="Trebuchet MS" panose="020B070302020209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7A266-8527-A54B-BA2D-E3A64A18E201}"/>
              </a:ext>
            </a:extLst>
          </p:cNvPr>
          <p:cNvSpPr txBox="1">
            <a:spLocks/>
          </p:cNvSpPr>
          <p:nvPr/>
        </p:nvSpPr>
        <p:spPr>
          <a:xfrm>
            <a:off x="321365" y="34794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2. La clasificación usando las primeras componentes es más simple y más rápida para el clasificador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1B4B9D-41A1-F840-BB0C-9D5C3AC7350B}"/>
              </a:ext>
            </a:extLst>
          </p:cNvPr>
          <p:cNvSpPr txBox="1">
            <a:spLocks/>
          </p:cNvSpPr>
          <p:nvPr/>
        </p:nvSpPr>
        <p:spPr>
          <a:xfrm>
            <a:off x="321365" y="51907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3. Es posible reconstruir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200" dirty="0">
                <a:latin typeface="Trebuchet MS" panose="020B0703020202090204" pitchFamily="34" charset="0"/>
              </a:rPr>
              <a:t> a partir de las principales columnas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1A9E-E304-934C-8D4B-216E4274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30" y="5793619"/>
            <a:ext cx="2780196" cy="4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Reconstrucción con PCA: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096B3-4D7E-1847-91B5-E80DF10E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1761263"/>
            <a:ext cx="3354064" cy="277888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D253CB-A623-5E43-B6B7-508AD3D4836D}"/>
              </a:ext>
            </a:extLst>
          </p:cNvPr>
          <p:cNvSpPr/>
          <p:nvPr/>
        </p:nvSpPr>
        <p:spPr>
          <a:xfrm>
            <a:off x="2365507" y="268356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B0EE26-8DB9-DB47-9CF2-FDB0E44D6C8D}"/>
              </a:ext>
            </a:extLst>
          </p:cNvPr>
          <p:cNvCxnSpPr>
            <a:cxnSpLocks/>
          </p:cNvCxnSpPr>
          <p:nvPr/>
        </p:nvCxnSpPr>
        <p:spPr>
          <a:xfrm>
            <a:off x="1590254" y="315070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19B260-A302-5149-8234-BB2E16D5D576}"/>
              </a:ext>
            </a:extLst>
          </p:cNvPr>
          <p:cNvCxnSpPr>
            <a:cxnSpLocks/>
          </p:cNvCxnSpPr>
          <p:nvPr/>
        </p:nvCxnSpPr>
        <p:spPr>
          <a:xfrm>
            <a:off x="4224125" y="315070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67BABA5-3981-A144-BEF9-DDD650CC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1" y="2337905"/>
            <a:ext cx="1663700" cy="162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14ECF-BFE2-EA41-B957-A9726A3A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002" y="2065878"/>
            <a:ext cx="250343" cy="2967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0F7418-DE1A-4545-BB1D-582FA997B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619" y="4829833"/>
            <a:ext cx="4487925" cy="2921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DD1BE-59AD-B14C-B43C-C9E6C686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768" y="5407665"/>
            <a:ext cx="7710029" cy="292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220AE8-8CF6-484D-9400-0FE5DF30E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28" y="5859448"/>
            <a:ext cx="5459264" cy="38128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E0704E4-8FD1-9449-9045-764ECF908CC3}"/>
              </a:ext>
            </a:extLst>
          </p:cNvPr>
          <p:cNvGrpSpPr/>
          <p:nvPr/>
        </p:nvGrpSpPr>
        <p:grpSpPr>
          <a:xfrm>
            <a:off x="5708374" y="2908857"/>
            <a:ext cx="152400" cy="1377727"/>
            <a:chOff x="5708374" y="2908857"/>
            <a:chExt cx="152400" cy="137772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036C83-540A-8F48-A35A-1C721B108589}"/>
                </a:ext>
              </a:extLst>
            </p:cNvPr>
            <p:cNvCxnSpPr/>
            <p:nvPr/>
          </p:nvCxnSpPr>
          <p:spPr>
            <a:xfrm>
              <a:off x="5774635" y="3261679"/>
              <a:ext cx="0" cy="1024905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8C53D6-ADCC-F146-A3EA-76D32E85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8374" y="2908857"/>
              <a:ext cx="152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51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Reconstrucción con PCA: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BC6BD69-6ECE-744D-9EE1-207B0AB40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04972"/>
              </p:ext>
            </p:extLst>
          </p:nvPr>
        </p:nvGraphicFramePr>
        <p:xfrm>
          <a:off x="977348" y="2092739"/>
          <a:ext cx="2968488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244">
                  <a:extLst>
                    <a:ext uri="{9D8B030D-6E8A-4147-A177-3AD203B41FA5}">
                      <a16:colId xmlns:a16="http://schemas.microsoft.com/office/drawing/2014/main" val="3088671041"/>
                    </a:ext>
                  </a:extLst>
                </a:gridCol>
                <a:gridCol w="1484244">
                  <a:extLst>
                    <a:ext uri="{9D8B030D-6E8A-4147-A177-3AD203B41FA5}">
                      <a16:colId xmlns:a16="http://schemas.microsoft.com/office/drawing/2014/main" val="2505323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0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18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2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50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8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3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55079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80ABC10-8A60-484E-9239-A483C4BF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169" y="1480483"/>
            <a:ext cx="1620000" cy="1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C2AD55-965A-F94E-8EE2-1CB6E1BE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33" y="3315978"/>
            <a:ext cx="1620000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68D26D-E2D2-8944-9C36-3DC2DEDB0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33" y="5151473"/>
            <a:ext cx="1620000" cy="16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D19B03-2194-214E-9674-D0D59F8F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502" y="1480483"/>
            <a:ext cx="1620000" cy="16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F00783-BEB2-E14C-8AD1-6351DEFA3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502" y="3315978"/>
            <a:ext cx="1620000" cy="16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A05BBE-577B-F549-9E62-6B9BA123C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502" y="5151473"/>
            <a:ext cx="1620000" cy="16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910E7D-03E2-4B43-8D2A-70B081A68B24}"/>
              </a:ext>
            </a:extLst>
          </p:cNvPr>
          <p:cNvSpPr txBox="1"/>
          <p:nvPr/>
        </p:nvSpPr>
        <p:spPr>
          <a:xfrm>
            <a:off x="6228977" y="14974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583C6-1D4E-064B-AF4B-DF9A2F04BC8E}"/>
              </a:ext>
            </a:extLst>
          </p:cNvPr>
          <p:cNvSpPr txBox="1"/>
          <p:nvPr/>
        </p:nvSpPr>
        <p:spPr>
          <a:xfrm>
            <a:off x="6235465" y="3304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B5E355-B666-BD44-A2E3-5F37768A6C72}"/>
              </a:ext>
            </a:extLst>
          </p:cNvPr>
          <p:cNvSpPr txBox="1"/>
          <p:nvPr/>
        </p:nvSpPr>
        <p:spPr>
          <a:xfrm>
            <a:off x="6250029" y="51514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7A99B-E443-8C40-91B3-3B4CE579B299}"/>
              </a:ext>
            </a:extLst>
          </p:cNvPr>
          <p:cNvSpPr txBox="1"/>
          <p:nvPr/>
        </p:nvSpPr>
        <p:spPr>
          <a:xfrm>
            <a:off x="8116533" y="1480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EA2B4-8906-A245-BAF1-FA316F6FEC06}"/>
              </a:ext>
            </a:extLst>
          </p:cNvPr>
          <p:cNvSpPr txBox="1"/>
          <p:nvPr/>
        </p:nvSpPr>
        <p:spPr>
          <a:xfrm>
            <a:off x="8222411" y="3287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DDBFB-6FAE-1542-A560-9C1622EEBC2D}"/>
              </a:ext>
            </a:extLst>
          </p:cNvPr>
          <p:cNvSpPr txBox="1"/>
          <p:nvPr/>
        </p:nvSpPr>
        <p:spPr>
          <a:xfrm>
            <a:off x="8236975" y="5134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44467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Desventajas de PCA: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82AEAD-D7A3-3A44-9BFF-C438B1B21262}"/>
              </a:ext>
            </a:extLst>
          </p:cNvPr>
          <p:cNvSpPr txBox="1">
            <a:spLocks/>
          </p:cNvSpPr>
          <p:nvPr/>
        </p:nvSpPr>
        <p:spPr>
          <a:xfrm>
            <a:off x="238539" y="2286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1. Las características de PCA dependen de todas las características extraídas (es necesario extraer todas las características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200" dirty="0">
                <a:latin typeface="Trebuchet MS" panose="020B0703020202090204" pitchFamily="34" charset="0"/>
              </a:rPr>
              <a:t> para obtener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, no hay ahorro de cómputo en la extracción)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7A266-8527-A54B-BA2D-E3A64A18E201}"/>
              </a:ext>
            </a:extLst>
          </p:cNvPr>
          <p:cNvSpPr txBox="1">
            <a:spLocks/>
          </p:cNvSpPr>
          <p:nvPr/>
        </p:nvSpPr>
        <p:spPr>
          <a:xfrm>
            <a:off x="238539" y="47317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2. PCA al no incluir información de los </a:t>
            </a:r>
            <a:r>
              <a:rPr lang="es-ES_tradnl" sz="3200" i="1" dirty="0" err="1">
                <a:latin typeface="Trebuchet MS" panose="020B0703020202090204" pitchFamily="34" charset="0"/>
              </a:rPr>
              <a:t>labels</a:t>
            </a:r>
            <a:r>
              <a:rPr lang="es-ES_tradnl" sz="3200" dirty="0">
                <a:latin typeface="Trebuchet MS" panose="020B0703020202090204" pitchFamily="34" charset="0"/>
              </a:rPr>
              <a:t> no asegura que las características transformadas tengan una buena separabilidad.</a:t>
            </a:r>
          </a:p>
        </p:txBody>
      </p:sp>
    </p:spTree>
    <p:extLst>
      <p:ext uri="{BB962C8B-B14F-4D97-AF65-F5344CB8AC3E}">
        <p14:creationId xmlns:p14="http://schemas.microsoft.com/office/powerpoint/2010/main" val="283344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ALTERNATIVAS</a:t>
            </a:r>
          </a:p>
        </p:txBody>
      </p:sp>
    </p:spTree>
    <p:extLst>
      <p:ext uri="{BB962C8B-B14F-4D97-AF65-F5344CB8AC3E}">
        <p14:creationId xmlns:p14="http://schemas.microsoft.com/office/powerpoint/2010/main" val="17258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219855" y="767155"/>
            <a:ext cx="45015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Ejemplo:</a:t>
            </a:r>
          </a:p>
          <a:p>
            <a:r>
              <a:rPr lang="es-ES_tradnl" sz="4000" dirty="0">
                <a:latin typeface="Trebuchet MS" panose="020B0703020202090204" pitchFamily="34" charset="0"/>
              </a:rPr>
              <a:t> </a:t>
            </a:r>
          </a:p>
          <a:p>
            <a:r>
              <a:rPr lang="es-ES_tradnl" sz="2800" dirty="0">
                <a:latin typeface="Trebuchet MS" panose="020B0703020202090204" pitchFamily="34" charset="0"/>
              </a:rPr>
              <a:t>calcular valores propios 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A7FE8-EDFA-3846-8300-1D4A8676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9" y="3287457"/>
            <a:ext cx="25654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DCA2E-FE3C-BF40-B9EC-B7489979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95" y="1735269"/>
            <a:ext cx="2705100" cy="110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6F3F66-87F5-F648-BE9B-891CF184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52" y="4132353"/>
            <a:ext cx="7981122" cy="928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C2EDEE-320C-F643-B2BB-AA9274484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15" y="5532507"/>
            <a:ext cx="3111500" cy="44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393122-4FEB-2B41-A91E-A1F943DDC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922" y="5532507"/>
            <a:ext cx="2895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EF20750-C8A0-F146-B9BF-2B7EA0339427}"/>
              </a:ext>
            </a:extLst>
          </p:cNvPr>
          <p:cNvSpPr/>
          <p:nvPr/>
        </p:nvSpPr>
        <p:spPr>
          <a:xfrm>
            <a:off x="57191" y="4454039"/>
            <a:ext cx="3447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Características extraídas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características)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CF8F64-B24B-9943-A62D-C3CD7BF1F846}"/>
              </a:ext>
            </a:extLst>
          </p:cNvPr>
          <p:cNvSpPr/>
          <p:nvPr/>
        </p:nvSpPr>
        <p:spPr>
          <a:xfrm>
            <a:off x="3599790" y="5480550"/>
            <a:ext cx="4736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Nuevas características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nuevas características)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Se escogen las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_tradnl" dirty="0">
                <a:latin typeface="Trebuchet MS" panose="020B0703020202090204" pitchFamily="34" charset="0"/>
              </a:rPr>
              <a:t> primeras (las componentes principales)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A7B4FD-B6CA-2B46-BEF5-D1723AE8CEB9}"/>
              </a:ext>
            </a:extLst>
          </p:cNvPr>
          <p:cNvCxnSpPr>
            <a:cxnSpLocks/>
          </p:cNvCxnSpPr>
          <p:nvPr/>
        </p:nvCxnSpPr>
        <p:spPr>
          <a:xfrm>
            <a:off x="586406" y="3508516"/>
            <a:ext cx="0" cy="795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49BD36-DDA8-2E42-8C8F-D0F9AC9476C3}"/>
              </a:ext>
            </a:extLst>
          </p:cNvPr>
          <p:cNvCxnSpPr>
            <a:cxnSpLocks/>
          </p:cNvCxnSpPr>
          <p:nvPr/>
        </p:nvCxnSpPr>
        <p:spPr>
          <a:xfrm flipV="1">
            <a:off x="3811380" y="3523903"/>
            <a:ext cx="0" cy="190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(original):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DA813A-C9BE-E34D-8ED5-345C5BA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4" y="2789644"/>
            <a:ext cx="368300" cy="317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F9ED51-E114-5248-B914-E624DB22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90" y="2792896"/>
            <a:ext cx="381000" cy="317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6080996" y="3269281"/>
            <a:ext cx="575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6656798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25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5998267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(1/4):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DA813A-C9BE-E34D-8ED5-345C5BA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4" y="2789644"/>
            <a:ext cx="368300" cy="317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860102" y="3269281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27185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3486150" y="278964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307916" y="325678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06" y="2804828"/>
            <a:ext cx="546100" cy="39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8B9D52-AB82-2B45-A463-964E13062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712" y="2826363"/>
            <a:ext cx="546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5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5998267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(2/4):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860102" y="3269281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27185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974033" y="403790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307916" y="325678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06" y="2804828"/>
            <a:ext cx="546100" cy="3937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B2FDAC0-05F0-4B4D-9CB0-C78E769F6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46200" y="3682182"/>
            <a:ext cx="1253786" cy="4018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B86F98B-104E-D547-8CA8-2351657E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" y="2799583"/>
            <a:ext cx="368300" cy="317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5D24E3-9EFB-FF41-89EB-756A3AD1A243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D5EADE-F782-8943-97C1-3F62AFBFE855}"/>
              </a:ext>
            </a:extLst>
          </p:cNvPr>
          <p:cNvSpPr/>
          <p:nvPr/>
        </p:nvSpPr>
        <p:spPr>
          <a:xfrm>
            <a:off x="3486150" y="278964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err="1">
                <a:latin typeface="Trebuchet MS" panose="020B0703020202090204" pitchFamily="34" charset="0"/>
              </a:rPr>
              <a:t>Concatenate</a:t>
            </a:r>
            <a:endParaRPr lang="es-ES_tradnl" sz="2000" dirty="0">
              <a:latin typeface="Trebuchet MS" panose="020B0703020202090204" pitchFamily="34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3669766-AD5D-7C4C-B8E6-B58EA0E06CB9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2832651" y="3733862"/>
            <a:ext cx="1582808" cy="7761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5DDFDA0-8AA6-C346-8B12-20E169EC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23" y="4112929"/>
            <a:ext cx="381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9AC76-C8C9-3E4D-9693-4BD6F7655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314" y="2803940"/>
            <a:ext cx="546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00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6219863" y="2797866"/>
            <a:ext cx="1637022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Clasificador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(3/4):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860102" y="3269281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27185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974033" y="4037906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586212" y="325678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05" y="2804828"/>
            <a:ext cx="546100" cy="3937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B2FDAC0-05F0-4B4D-9CB0-C78E769F6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46200" y="3682182"/>
            <a:ext cx="1253786" cy="4018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B86F98B-104E-D547-8CA8-2351657E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" y="2799583"/>
            <a:ext cx="368300" cy="317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5D24E3-9EFB-FF41-89EB-756A3AD1A243}"/>
              </a:ext>
            </a:extLst>
          </p:cNvPr>
          <p:cNvCxnSpPr>
            <a:cxnSpLocks/>
          </p:cNvCxnSpPr>
          <p:nvPr/>
        </p:nvCxnSpPr>
        <p:spPr>
          <a:xfrm>
            <a:off x="2169634" y="3269975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D5EADE-F782-8943-97C1-3F62AFBFE855}"/>
              </a:ext>
            </a:extLst>
          </p:cNvPr>
          <p:cNvSpPr/>
          <p:nvPr/>
        </p:nvSpPr>
        <p:spPr>
          <a:xfrm>
            <a:off x="2800349" y="2789644"/>
            <a:ext cx="113658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Conca-</a:t>
            </a:r>
          </a:p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tenate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3669766-AD5D-7C4C-B8E6-B58EA0E06CB9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2156791" y="3733862"/>
            <a:ext cx="1211852" cy="7761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5DDFDA0-8AA6-C346-8B12-20E169EC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23" y="4112929"/>
            <a:ext cx="381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9AC76-C8C9-3E4D-9693-4BD6F7655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79" y="2764184"/>
            <a:ext cx="546100" cy="3556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12E59B-354C-2441-AEFD-3ABB384BA333}"/>
              </a:ext>
            </a:extLst>
          </p:cNvPr>
          <p:cNvSpPr/>
          <p:nvPr/>
        </p:nvSpPr>
        <p:spPr>
          <a:xfrm>
            <a:off x="4481170" y="2822237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D95A-68FD-464A-874A-77BE10AA9623}"/>
              </a:ext>
            </a:extLst>
          </p:cNvPr>
          <p:cNvCxnSpPr>
            <a:cxnSpLocks/>
          </p:cNvCxnSpPr>
          <p:nvPr/>
        </p:nvCxnSpPr>
        <p:spPr>
          <a:xfrm>
            <a:off x="3914632" y="3289375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2A3E30-DB26-B94C-991C-7423E2DB8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553" y="2773019"/>
            <a:ext cx="546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30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1018493" y="2618823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243240" y="3085961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6264323" y="2613852"/>
            <a:ext cx="1637022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Clasificador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(4/4):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904562" y="3085267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71645" y="2905471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2009093" y="3853892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630672" y="3072768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5" y="2620814"/>
            <a:ext cx="546100" cy="3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6F98B-104E-D547-8CA8-2351657E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64" y="2615569"/>
            <a:ext cx="368300" cy="317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5D24E3-9EFB-FF41-89EB-756A3AD1A243}"/>
              </a:ext>
            </a:extLst>
          </p:cNvPr>
          <p:cNvCxnSpPr>
            <a:cxnSpLocks/>
          </p:cNvCxnSpPr>
          <p:nvPr/>
        </p:nvCxnSpPr>
        <p:spPr>
          <a:xfrm>
            <a:off x="2214094" y="308596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D5EADE-F782-8943-97C1-3F62AFBFE855}"/>
              </a:ext>
            </a:extLst>
          </p:cNvPr>
          <p:cNvSpPr/>
          <p:nvPr/>
        </p:nvSpPr>
        <p:spPr>
          <a:xfrm>
            <a:off x="2844809" y="2605630"/>
            <a:ext cx="113658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Conca-</a:t>
            </a:r>
          </a:p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tenate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3669766-AD5D-7C4C-B8E6-B58EA0E06CB9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3191851" y="3549848"/>
            <a:ext cx="221252" cy="7761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5DDFDA0-8AA6-C346-8B12-20E169EC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576" y="4006735"/>
            <a:ext cx="381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9AC76-C8C9-3E4D-9693-4BD6F7655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539" y="2580170"/>
            <a:ext cx="546100" cy="3556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12E59B-354C-2441-AEFD-3ABB384BA333}"/>
              </a:ext>
            </a:extLst>
          </p:cNvPr>
          <p:cNvSpPr/>
          <p:nvPr/>
        </p:nvSpPr>
        <p:spPr>
          <a:xfrm>
            <a:off x="4525630" y="2638223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D95A-68FD-464A-874A-77BE10AA9623}"/>
              </a:ext>
            </a:extLst>
          </p:cNvPr>
          <p:cNvCxnSpPr>
            <a:cxnSpLocks/>
          </p:cNvCxnSpPr>
          <p:nvPr/>
        </p:nvCxnSpPr>
        <p:spPr>
          <a:xfrm>
            <a:off x="3959092" y="3105361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2A3E30-DB26-B94C-991C-7423E2DB8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13" y="2589005"/>
            <a:ext cx="546100" cy="4572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EE1B0A-C95C-B993-C2AA-8B4274F86A92}"/>
              </a:ext>
            </a:extLst>
          </p:cNvPr>
          <p:cNvCxnSpPr>
            <a:cxnSpLocks/>
          </p:cNvCxnSpPr>
          <p:nvPr/>
        </p:nvCxnSpPr>
        <p:spPr>
          <a:xfrm rot="5400000">
            <a:off x="2179214" y="346039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311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OTRAS TRASNFORMACIONES</a:t>
            </a:r>
          </a:p>
        </p:txBody>
      </p:sp>
    </p:spTree>
    <p:extLst>
      <p:ext uri="{BB962C8B-B14F-4D97-AF65-F5344CB8AC3E}">
        <p14:creationId xmlns:p14="http://schemas.microsoft.com/office/powerpoint/2010/main" val="1779890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ICA</a:t>
            </a:r>
            <a:br>
              <a:rPr lang="en-US" dirty="0"/>
            </a:br>
            <a:r>
              <a:rPr lang="en-US" dirty="0"/>
              <a:t>(Independent Component Analysis)</a:t>
            </a:r>
          </a:p>
        </p:txBody>
      </p:sp>
    </p:spTree>
    <p:extLst>
      <p:ext uri="{BB962C8B-B14F-4D97-AF65-F5344CB8AC3E}">
        <p14:creationId xmlns:p14="http://schemas.microsoft.com/office/powerpoint/2010/main" val="2039193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E04693-E42F-AD45-BADA-05C270E2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Diferencia de ICA con PCA: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DAE17-C883-CA4E-9C62-FB65FBF6CA30}"/>
              </a:ext>
            </a:extLst>
          </p:cNvPr>
          <p:cNvSpPr txBox="1"/>
          <p:nvPr/>
        </p:nvSpPr>
        <p:spPr>
          <a:xfrm>
            <a:off x="1152937" y="1510751"/>
            <a:ext cx="7621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PCA elimina correlaciones pero no otro tipo de dependencia.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ICA elimina correlaciones y dependencias de mayor orden.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PCA se persigue que la covarianza entre las variables transformadas sea 0</a:t>
            </a:r>
          </a:p>
          <a:p>
            <a:pPr lvl="1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lvl="1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ICA se persigue que la variables sean independientes: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2DAFB6-D6F8-F64C-A52E-22DFC109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27" y="3857928"/>
            <a:ext cx="5357743" cy="33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AB3E0-9990-6248-8E22-2B022F8FB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18" y="2812855"/>
            <a:ext cx="2181363" cy="3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94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E04693-E42F-AD45-BADA-05C270E2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Diferencia de ICA con PCA: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DAE17-C883-CA4E-9C62-FB65FBF6CA30}"/>
              </a:ext>
            </a:extLst>
          </p:cNvPr>
          <p:cNvSpPr txBox="1"/>
          <p:nvPr/>
        </p:nvSpPr>
        <p:spPr>
          <a:xfrm>
            <a:off x="1152937" y="1510751"/>
            <a:ext cx="415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PCA los vectores son ortogonales.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ICA los vectores no son ortogonales.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925D2-9D0D-C046-A083-54D4A019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2" y="2519828"/>
            <a:ext cx="7394715" cy="3259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84F43-2773-C64E-8824-E5F66FDC0596}"/>
              </a:ext>
            </a:extLst>
          </p:cNvPr>
          <p:cNvSpPr txBox="1"/>
          <p:nvPr/>
        </p:nvSpPr>
        <p:spPr>
          <a:xfrm>
            <a:off x="159027" y="6569765"/>
            <a:ext cx="5682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http://compneurosci.com/wiki/images/4/42/Intro_to_PCA_and_ICA.pdf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807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PLSR</a:t>
            </a:r>
            <a:br>
              <a:rPr lang="en-US" dirty="0"/>
            </a:br>
            <a:r>
              <a:rPr lang="en-US" dirty="0"/>
              <a:t>(Partial Least Squares Regression)</a:t>
            </a:r>
          </a:p>
        </p:txBody>
      </p:sp>
    </p:spTree>
    <p:extLst>
      <p:ext uri="{BB962C8B-B14F-4D97-AF65-F5344CB8AC3E}">
        <p14:creationId xmlns:p14="http://schemas.microsoft.com/office/powerpoint/2010/main" val="204083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13421" y="753167"/>
            <a:ext cx="4301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Vectores Propios: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C2D63-8108-024B-9E79-86614238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29" y="1001844"/>
            <a:ext cx="454977" cy="3608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60C16F-BFA0-3647-93DA-C81FEF506E2B}"/>
              </a:ext>
            </a:extLst>
          </p:cNvPr>
          <p:cNvGrpSpPr/>
          <p:nvPr/>
        </p:nvGrpSpPr>
        <p:grpSpPr>
          <a:xfrm>
            <a:off x="539336" y="1828429"/>
            <a:ext cx="8250683" cy="523220"/>
            <a:chOff x="539336" y="1828429"/>
            <a:chExt cx="8250683" cy="5232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7EB502-6313-5C49-B170-3034171A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336" y="1895554"/>
              <a:ext cx="2159000" cy="406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7F8224-BB94-0040-9C54-982927CA4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8000" y="1960910"/>
              <a:ext cx="454977" cy="3608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D7F42-60F0-EF46-9F1D-17175E31031C}"/>
                </a:ext>
              </a:extLst>
            </p:cNvPr>
            <p:cNvSpPr txBox="1"/>
            <p:nvPr/>
          </p:nvSpPr>
          <p:spPr>
            <a:xfrm>
              <a:off x="4183221" y="1828429"/>
              <a:ext cx="3680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vectores propios de</a:t>
              </a:r>
              <a:endParaRPr lang="es-ES_tradnl" sz="2800" b="1" dirty="0">
                <a:latin typeface="Lucida Bright" panose="02040602050505020304" pitchFamily="18" charset="77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46EB84-575B-9F44-A67A-708230FF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8619" y="1910461"/>
              <a:ext cx="1041400" cy="3175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157D7-C84A-6A41-AB6D-313A122B8083}"/>
              </a:ext>
            </a:extLst>
          </p:cNvPr>
          <p:cNvGrpSpPr/>
          <p:nvPr/>
        </p:nvGrpSpPr>
        <p:grpSpPr>
          <a:xfrm>
            <a:off x="490883" y="2718000"/>
            <a:ext cx="7429940" cy="523220"/>
            <a:chOff x="490883" y="2718000"/>
            <a:chExt cx="7429940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C865C-6BE7-E942-BA4C-D735D876A74A}"/>
                </a:ext>
              </a:extLst>
            </p:cNvPr>
            <p:cNvSpPr txBox="1"/>
            <p:nvPr/>
          </p:nvSpPr>
          <p:spPr>
            <a:xfrm>
              <a:off x="490883" y="2718000"/>
              <a:ext cx="5715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Como hay infinitas soluciones: </a:t>
              </a:r>
              <a:r>
                <a:rPr lang="es-ES_tradnl" sz="2800" dirty="0" err="1">
                  <a:latin typeface="Trebuchet MS" panose="020B0703020202090204" pitchFamily="34" charset="0"/>
                </a:rPr>
                <a:t>s.t</a:t>
              </a:r>
              <a:r>
                <a:rPr lang="es-ES_tradnl" sz="2800" dirty="0">
                  <a:latin typeface="Trebuchet MS" panose="020B0703020202090204" pitchFamily="34" charset="0"/>
                </a:rPr>
                <a:t>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ACC5AA-CF50-7C46-BBC1-091B65CA5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4423" y="2718615"/>
              <a:ext cx="1676400" cy="4699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D299A4-289A-CF4E-8415-5A6E66005623}"/>
              </a:ext>
            </a:extLst>
          </p:cNvPr>
          <p:cNvGrpSpPr/>
          <p:nvPr/>
        </p:nvGrpSpPr>
        <p:grpSpPr>
          <a:xfrm>
            <a:off x="617330" y="3616781"/>
            <a:ext cx="6592155" cy="2091121"/>
            <a:chOff x="617330" y="3616781"/>
            <a:chExt cx="6592155" cy="2091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35F8EC-82C5-6D44-9FE2-21F164F8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30" y="3687161"/>
              <a:ext cx="812800" cy="4699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72666-4301-A04C-B280-F928FF8E0D76}"/>
                </a:ext>
              </a:extLst>
            </p:cNvPr>
            <p:cNvSpPr txBox="1"/>
            <p:nvPr/>
          </p:nvSpPr>
          <p:spPr>
            <a:xfrm>
              <a:off x="1618836" y="3616781"/>
              <a:ext cx="4559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son vectores </a:t>
              </a:r>
              <a:r>
                <a:rPr lang="es-ES_tradnl" sz="2800" dirty="0" err="1">
                  <a:latin typeface="Trebuchet MS" panose="020B0703020202090204" pitchFamily="34" charset="0"/>
                </a:rPr>
                <a:t>ortonormales</a:t>
              </a:r>
              <a:r>
                <a:rPr lang="es-ES_tradnl" sz="2800" dirty="0">
                  <a:latin typeface="Trebuchet MS" panose="020B0703020202090204" pitchFamily="34" charset="0"/>
                </a:rPr>
                <a:t>:</a:t>
              </a:r>
              <a:endParaRPr lang="es-ES_tradnl" sz="2800" b="1" dirty="0">
                <a:latin typeface="Lucida Bright" panose="02040602050505020304" pitchFamily="18" charset="77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F7BFD4-7249-144E-817D-CEA2CC7EF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94"/>
            <a:stretch/>
          </p:blipFill>
          <p:spPr>
            <a:xfrm>
              <a:off x="781490" y="4603002"/>
              <a:ext cx="6427995" cy="110490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C7342-AD66-7E44-8031-85BD2F883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00" y="6104833"/>
            <a:ext cx="2908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E04693-E42F-AD45-BADA-05C270E2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Descomposición PLSR: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0643B-2ED8-354F-B425-C461AEEE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41" y="1958007"/>
            <a:ext cx="2870200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A9F4D-536A-4B42-B9D0-073AA448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91" y="2767494"/>
            <a:ext cx="2933700" cy="5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B1DAA-4F7C-3E45-9C34-37A887075240}"/>
              </a:ext>
            </a:extLst>
          </p:cNvPr>
          <p:cNvSpPr txBox="1"/>
          <p:nvPr/>
        </p:nvSpPr>
        <p:spPr>
          <a:xfrm>
            <a:off x="4691268" y="1958007"/>
            <a:ext cx="41612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2800" dirty="0"/>
              <a:t>: Matriz de características</a:t>
            </a:r>
          </a:p>
          <a:p>
            <a:endParaRPr lang="es-ES_tradnl" sz="2800" dirty="0"/>
          </a:p>
          <a:p>
            <a:r>
              <a:rPr lang="es-ES_trad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2800" dirty="0"/>
              <a:t>: Matriz de </a:t>
            </a:r>
            <a:r>
              <a:rPr lang="es-ES_tradnl" sz="2800" dirty="0" err="1"/>
              <a:t>labels</a:t>
            </a:r>
            <a:r>
              <a:rPr lang="es-ES_tradnl" sz="2800" baseline="30000" dirty="0"/>
              <a:t>(*)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5A471F-15A6-ED49-9ECE-2BBA3F2445C4}"/>
              </a:ext>
            </a:extLst>
          </p:cNvPr>
          <p:cNvSpPr/>
          <p:nvPr/>
        </p:nvSpPr>
        <p:spPr>
          <a:xfrm>
            <a:off x="238538" y="6166439"/>
            <a:ext cx="7166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aseline="30000" dirty="0"/>
              <a:t>(*)</a:t>
            </a:r>
            <a:r>
              <a:rPr lang="es-ES_tradnl" dirty="0"/>
              <a:t> Matriz binaria de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,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dirty="0"/>
              <a:t>(</a:t>
            </a:r>
            <a:r>
              <a:rPr lang="es-ES_tradnl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_tradnl" dirty="0" err="1"/>
              <a:t>,</a:t>
            </a:r>
            <a:r>
              <a:rPr lang="es-ES_tradnl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) = 1 </a:t>
            </a: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dirty="0"/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_tradnl" dirty="0"/>
              <a:t>) =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, con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 número de clases </a:t>
            </a:r>
            <a:endParaRPr lang="es-ES_tradnl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5820C-DE8A-B841-8405-9367E56E22C5}"/>
              </a:ext>
            </a:extLst>
          </p:cNvPr>
          <p:cNvSpPr txBox="1"/>
          <p:nvPr/>
        </p:nvSpPr>
        <p:spPr>
          <a:xfrm>
            <a:off x="775250" y="3726554"/>
            <a:ext cx="7832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Las descomposiciones de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dirty="0">
                <a:latin typeface="Trebuchet MS" panose="020B0703020202090204" pitchFamily="34" charset="0"/>
              </a:rPr>
              <a:t> 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dirty="0">
                <a:latin typeface="Trebuchet MS" panose="020B0703020202090204" pitchFamily="34" charset="0"/>
              </a:rPr>
              <a:t> se hacen con el fin de maximizar la covarianza entre 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s-ES_tradnl" dirty="0">
                <a:latin typeface="Trebuchet MS" panose="020B0703020202090204" pitchFamily="34" charset="0"/>
              </a:rPr>
              <a:t> y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s-ES_tradnl" dirty="0">
                <a:latin typeface="Trebuchet MS" panose="020B0703020202090204" pitchFamily="34" charset="0"/>
              </a:rPr>
              <a:t>.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Las matrices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_tradnl" dirty="0">
                <a:latin typeface="Trebuchet MS" panose="020B0703020202090204" pitchFamily="34" charset="0"/>
              </a:rPr>
              <a:t> y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s-ES_tradnl" dirty="0">
                <a:latin typeface="Trebuchet MS" panose="020B0703020202090204" pitchFamily="34" charset="0"/>
              </a:rPr>
              <a:t> son ortogonales. Las matrices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_tradnl" dirty="0">
                <a:latin typeface="Trebuchet MS" panose="020B0703020202090204" pitchFamily="34" charset="0"/>
              </a:rPr>
              <a:t> y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dirty="0">
                <a:latin typeface="Trebuchet MS" panose="020B0703020202090204" pitchFamily="34" charset="0"/>
              </a:rPr>
              <a:t> corresponden al error.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La idea es buscar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_tradnl" dirty="0">
                <a:latin typeface="Trebuchet MS" panose="020B0703020202090204" pitchFamily="34" charset="0"/>
              </a:rPr>
              <a:t>, que es la transformada de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dirty="0">
                <a:latin typeface="Trebuchet MS" panose="020B070302020209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34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6600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Matriz de Vectores Propios: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4D1D1-09EC-A04F-8C7A-015FCE84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334" y="890306"/>
            <a:ext cx="448891" cy="40245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A4877-6C56-4548-8017-53F30378C6D2}"/>
              </a:ext>
            </a:extLst>
          </p:cNvPr>
          <p:cNvGrpSpPr/>
          <p:nvPr/>
        </p:nvGrpSpPr>
        <p:grpSpPr>
          <a:xfrm>
            <a:off x="666474" y="1951659"/>
            <a:ext cx="7180056" cy="523220"/>
            <a:chOff x="666474" y="1951659"/>
            <a:chExt cx="7180056" cy="5232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DBC365-6805-874E-9B10-E07468E1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474" y="1991415"/>
              <a:ext cx="38354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CB49FC-858F-6548-B57B-28B4450B3A4A}"/>
                </a:ext>
              </a:extLst>
            </p:cNvPr>
            <p:cNvSpPr txBox="1"/>
            <p:nvPr/>
          </p:nvSpPr>
          <p:spPr>
            <a:xfrm>
              <a:off x="4632189" y="1951659"/>
              <a:ext cx="3214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Matriz de           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6A941E-93CF-6F4E-B073-A95AA00DF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942" y="2038230"/>
              <a:ext cx="1155700" cy="3175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D30AB7B-D245-7246-BF1B-79151B36B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74" y="4701207"/>
            <a:ext cx="18288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729EA-47E1-C34E-88FC-B17F544B9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4" y="5768284"/>
            <a:ext cx="5702300" cy="469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1C52C2-6E7C-614B-828E-BEB9015BC2F6}"/>
              </a:ext>
            </a:extLst>
          </p:cNvPr>
          <p:cNvSpPr txBox="1"/>
          <p:nvPr/>
        </p:nvSpPr>
        <p:spPr>
          <a:xfrm>
            <a:off x="568881" y="3795350"/>
            <a:ext cx="226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Propiedades: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215615-DC3C-8A40-8FD2-5A8BA43FCE03}"/>
              </a:ext>
            </a:extLst>
          </p:cNvPr>
          <p:cNvGrpSpPr/>
          <p:nvPr/>
        </p:nvGrpSpPr>
        <p:grpSpPr>
          <a:xfrm>
            <a:off x="3260035" y="4637687"/>
            <a:ext cx="5410752" cy="612701"/>
            <a:chOff x="3260035" y="3753104"/>
            <a:chExt cx="5410752" cy="6127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FBA991-8953-FE46-9F0A-E4748AC8A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94"/>
            <a:stretch/>
          </p:blipFill>
          <p:spPr>
            <a:xfrm>
              <a:off x="5106268" y="3753104"/>
              <a:ext cx="3564519" cy="61270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9B8049-FA63-8545-9668-E8C230C41865}"/>
                </a:ext>
              </a:extLst>
            </p:cNvPr>
            <p:cNvCxnSpPr/>
            <p:nvPr/>
          </p:nvCxnSpPr>
          <p:spPr>
            <a:xfrm flipH="1">
              <a:off x="3260035" y="4066761"/>
              <a:ext cx="1659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5F3F62-201F-F449-AF59-45DDAF1BF09F}"/>
              </a:ext>
            </a:extLst>
          </p:cNvPr>
          <p:cNvGrpSpPr/>
          <p:nvPr/>
        </p:nvGrpSpPr>
        <p:grpSpPr>
          <a:xfrm>
            <a:off x="6657992" y="5878630"/>
            <a:ext cx="1915704" cy="249208"/>
            <a:chOff x="6657992" y="4994047"/>
            <a:chExt cx="1915704" cy="2492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4A10393-66AB-A14F-BEBC-D3A419D2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9779" y="4994047"/>
              <a:ext cx="1323917" cy="24920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E1BF845-29F4-D047-ADAB-2318966EA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7992" y="5118651"/>
              <a:ext cx="461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F30BCEC-844A-B947-A971-6E1843BC3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35" y="3043304"/>
            <a:ext cx="2578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8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637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Transformaciones Lineales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C43770-3E5D-1840-8AA8-EA506D3B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36" y="3762652"/>
            <a:ext cx="1562100" cy="4191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BDED9FA-F9DF-0044-9436-93320EBE2AE1}"/>
              </a:ext>
            </a:extLst>
          </p:cNvPr>
          <p:cNvGrpSpPr/>
          <p:nvPr/>
        </p:nvGrpSpPr>
        <p:grpSpPr>
          <a:xfrm>
            <a:off x="497787" y="1813615"/>
            <a:ext cx="4644665" cy="1615385"/>
            <a:chOff x="497787" y="1813615"/>
            <a:chExt cx="4644665" cy="16153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2D1C80-EC3A-AF44-8D63-2D1BEAF3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23" y="1813615"/>
              <a:ext cx="4281801" cy="2338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7B386A-D99B-504A-BEEE-FFC4F214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238" y="2323824"/>
              <a:ext cx="4281801" cy="2338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6F8411-3070-8541-A635-79B7BF11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787" y="3195154"/>
              <a:ext cx="4644665" cy="23384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16FA-FE9F-4F48-B652-B61EFDE75183}"/>
                </a:ext>
              </a:extLst>
            </p:cNvPr>
            <p:cNvSpPr txBox="1"/>
            <p:nvPr/>
          </p:nvSpPr>
          <p:spPr>
            <a:xfrm>
              <a:off x="889188" y="271545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F9A240-3F31-AC4A-AFC9-A54553255FBF}"/>
              </a:ext>
            </a:extLst>
          </p:cNvPr>
          <p:cNvGrpSpPr/>
          <p:nvPr/>
        </p:nvGrpSpPr>
        <p:grpSpPr>
          <a:xfrm>
            <a:off x="5444983" y="1813615"/>
            <a:ext cx="3425692" cy="2397954"/>
            <a:chOff x="5444983" y="1813615"/>
            <a:chExt cx="3425692" cy="239795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25CD66-D3E1-9B41-903A-B0C2A006C594}"/>
                </a:ext>
              </a:extLst>
            </p:cNvPr>
            <p:cNvCxnSpPr/>
            <p:nvPr/>
          </p:nvCxnSpPr>
          <p:spPr>
            <a:xfrm flipV="1">
              <a:off x="6042991" y="2164107"/>
              <a:ext cx="0" cy="204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E75EC4-DA5B-2340-9A1E-B50C8B12FF37}"/>
                </a:ext>
              </a:extLst>
            </p:cNvPr>
            <p:cNvCxnSpPr>
              <a:cxnSpLocks/>
            </p:cNvCxnSpPr>
            <p:nvPr/>
          </p:nvCxnSpPr>
          <p:spPr>
            <a:xfrm>
              <a:off x="5817704" y="4026038"/>
              <a:ext cx="2551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A087248-AE6B-7C4D-B30B-8F00B1D9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394" y="2981186"/>
              <a:ext cx="1944757" cy="1109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38BF26-9BBB-FB41-8F7A-D98E6F8A71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4877" y="2551735"/>
              <a:ext cx="344556" cy="16300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A6939BB-3CAB-4448-B707-326E32753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1575" y="3916155"/>
              <a:ext cx="419100" cy="279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E00749-1D6D-9C4C-A76E-9653E7E3B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0658" y="1813615"/>
              <a:ext cx="431800" cy="279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F06FEE2-00EB-FD4B-8D6F-C0960B2B7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4983" y="2200554"/>
              <a:ext cx="381000" cy="304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16E79FA-0481-704C-80F4-9F1397E4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641" y="2757143"/>
              <a:ext cx="381000" cy="304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5E8335-BADF-9F4F-A01C-38C766526250}"/>
                </a:ext>
              </a:extLst>
            </p:cNvPr>
            <p:cNvSpPr/>
            <p:nvPr/>
          </p:nvSpPr>
          <p:spPr>
            <a:xfrm>
              <a:off x="6627900" y="2116898"/>
              <a:ext cx="1244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para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s-ES_tradnl" dirty="0">
                  <a:latin typeface="Trebuchet MS" panose="020B0703020202090204" pitchFamily="34" charset="0"/>
                </a:rPr>
                <a:t> = 2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7EC57B-24E5-654C-8468-309A22A257E1}"/>
              </a:ext>
            </a:extLst>
          </p:cNvPr>
          <p:cNvGrpSpPr/>
          <p:nvPr/>
        </p:nvGrpSpPr>
        <p:grpSpPr>
          <a:xfrm>
            <a:off x="677674" y="4793769"/>
            <a:ext cx="7656263" cy="923330"/>
            <a:chOff x="677674" y="4793769"/>
            <a:chExt cx="7656263" cy="92333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6788FE1-2668-BC4E-9A53-715B1FA1ABFD}"/>
                </a:ext>
              </a:extLst>
            </p:cNvPr>
            <p:cNvSpPr/>
            <p:nvPr/>
          </p:nvSpPr>
          <p:spPr>
            <a:xfrm>
              <a:off x="677674" y="4793769"/>
              <a:ext cx="76562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Ángulo entre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_tradnl" baseline="-25000" dirty="0">
                  <a:latin typeface="Trebuchet MS" panose="020B0703020202090204" pitchFamily="34" charset="0"/>
                </a:rPr>
                <a:t>1</a:t>
              </a:r>
              <a:r>
                <a:rPr lang="es-ES_tradnl" dirty="0">
                  <a:latin typeface="Trebuchet MS" panose="020B0703020202090204" pitchFamily="34" charset="0"/>
                </a:rPr>
                <a:t> e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_tradnl" baseline="-25000" dirty="0">
                  <a:latin typeface="Trebuchet MS" panose="020B0703020202090204" pitchFamily="34" charset="0"/>
                </a:rPr>
                <a:t>2</a:t>
              </a:r>
              <a:r>
                <a:rPr lang="es-ES_tradnl" dirty="0">
                  <a:latin typeface="Trebuchet MS" panose="020B0703020202090204" pitchFamily="34" charset="0"/>
                </a:rPr>
                <a:t> no necesariamente es 90</a:t>
              </a:r>
              <a:r>
                <a:rPr lang="es-ES_tradnl" baseline="30000" dirty="0">
                  <a:latin typeface="Trebuchet MS" panose="020B0703020202090204" pitchFamily="34" charset="0"/>
                </a:rPr>
                <a:t>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En esta transformación el origen coincide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Si se necesita desplazar origen es necesario agregar             a la fila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A13B6C6-7DAF-084F-AD20-34E7BD78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0313" y="5426496"/>
              <a:ext cx="646872" cy="253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047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176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Promedio y Varianza: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9DDD6-B985-A649-94CD-0B9C436EE0CC}"/>
              </a:ext>
            </a:extLst>
          </p:cNvPr>
          <p:cNvGrpSpPr/>
          <p:nvPr/>
        </p:nvGrpSpPr>
        <p:grpSpPr>
          <a:xfrm>
            <a:off x="583392" y="3389243"/>
            <a:ext cx="4446908" cy="1333500"/>
            <a:chOff x="3992507" y="3389243"/>
            <a:chExt cx="4446908" cy="133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1C2155-C982-1C4E-B922-30B1C4CEE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4015" y="3389243"/>
              <a:ext cx="2565400" cy="13335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311F12-282D-654A-B762-4483C85A6AF7}"/>
                </a:ext>
              </a:extLst>
            </p:cNvPr>
            <p:cNvSpPr/>
            <p:nvPr/>
          </p:nvSpPr>
          <p:spPr>
            <a:xfrm>
              <a:off x="3992507" y="3871327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(promedio)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545554-7905-1446-B49C-2C14A798C02E}"/>
              </a:ext>
            </a:extLst>
          </p:cNvPr>
          <p:cNvGrpSpPr/>
          <p:nvPr/>
        </p:nvGrpSpPr>
        <p:grpSpPr>
          <a:xfrm>
            <a:off x="636403" y="4998554"/>
            <a:ext cx="6533489" cy="1333500"/>
            <a:chOff x="6401090" y="4998554"/>
            <a:chExt cx="6533489" cy="1333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71ED2B-D11C-DA40-A7BA-2C047610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79" y="4998554"/>
              <a:ext cx="4876800" cy="13335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9153FD-5AC9-CA4F-A746-F8566063D533}"/>
                </a:ext>
              </a:extLst>
            </p:cNvPr>
            <p:cNvSpPr/>
            <p:nvPr/>
          </p:nvSpPr>
          <p:spPr>
            <a:xfrm>
              <a:off x="6401090" y="5480638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(varianza)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60CBAA-5B1C-C349-AF61-F71861CEDDC1}"/>
              </a:ext>
            </a:extLst>
          </p:cNvPr>
          <p:cNvGrpSpPr/>
          <p:nvPr/>
        </p:nvGrpSpPr>
        <p:grpSpPr>
          <a:xfrm>
            <a:off x="685800" y="2168387"/>
            <a:ext cx="5418815" cy="533400"/>
            <a:chOff x="685800" y="2168387"/>
            <a:chExt cx="5418815" cy="533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6453D4E-5B81-C340-B5E4-3C9111E63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2168387"/>
              <a:ext cx="3886200" cy="533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C4B07B2-1BE9-EE48-B58C-9F6CD9779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5872" y="2345911"/>
              <a:ext cx="758743" cy="208446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1E5127-B279-F547-A3E7-CB1B455AC71F}"/>
                </a:ext>
              </a:extLst>
            </p:cNvPr>
            <p:cNvSpPr/>
            <p:nvPr/>
          </p:nvSpPr>
          <p:spPr>
            <a:xfrm>
              <a:off x="4906328" y="2265468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7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Covarianza: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C880F-564E-F842-8457-B4DF72AD8992}"/>
              </a:ext>
            </a:extLst>
          </p:cNvPr>
          <p:cNvGrpSpPr/>
          <p:nvPr/>
        </p:nvGrpSpPr>
        <p:grpSpPr>
          <a:xfrm>
            <a:off x="723900" y="1683303"/>
            <a:ext cx="5529316" cy="469900"/>
            <a:chOff x="723900" y="2110685"/>
            <a:chExt cx="5529316" cy="469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AE6200-E837-9340-B812-2D03A2B3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110685"/>
              <a:ext cx="3848100" cy="469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903EC1-5611-0B4F-B518-AA9FDD2F92D6}"/>
                </a:ext>
              </a:extLst>
            </p:cNvPr>
            <p:cNvSpPr/>
            <p:nvPr/>
          </p:nvSpPr>
          <p:spPr>
            <a:xfrm>
              <a:off x="4819139" y="2160381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74FCB-7733-2840-BDBC-0A0A924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427" y="2234467"/>
              <a:ext cx="875789" cy="22115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0B0C37F-DED1-D542-9148-BDB857DA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374903"/>
            <a:ext cx="5499100" cy="1651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A6772D2-F9A4-6C42-846C-361E7BA6C979}"/>
              </a:ext>
            </a:extLst>
          </p:cNvPr>
          <p:cNvGrpSpPr/>
          <p:nvPr/>
        </p:nvGrpSpPr>
        <p:grpSpPr>
          <a:xfrm>
            <a:off x="3473450" y="3625288"/>
            <a:ext cx="5225559" cy="750069"/>
            <a:chOff x="3473450" y="4241511"/>
            <a:chExt cx="5225559" cy="750069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FBD9750-A2A5-274B-B8DF-22445A02F281}"/>
                </a:ext>
              </a:extLst>
            </p:cNvPr>
            <p:cNvSpPr/>
            <p:nvPr/>
          </p:nvSpPr>
          <p:spPr>
            <a:xfrm rot="16200000">
              <a:off x="4752753" y="2962208"/>
              <a:ext cx="221159" cy="277976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6AD01A-D50B-7646-A0DD-16E7040AA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3632" y="4622248"/>
              <a:ext cx="279400" cy="2921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A18215-DC33-EF46-AB42-15B5C51679D8}"/>
                </a:ext>
              </a:extLst>
            </p:cNvPr>
            <p:cNvSpPr/>
            <p:nvPr/>
          </p:nvSpPr>
          <p:spPr>
            <a:xfrm>
              <a:off x="5157655" y="4622248"/>
              <a:ext cx="35413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promedio de cada columna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75CA16-0A63-2D45-B2B3-5737FF283146}"/>
              </a:ext>
            </a:extLst>
          </p:cNvPr>
          <p:cNvGrpSpPr/>
          <p:nvPr/>
        </p:nvGrpSpPr>
        <p:grpSpPr>
          <a:xfrm>
            <a:off x="2115884" y="4801419"/>
            <a:ext cx="5192375" cy="1121200"/>
            <a:chOff x="2115884" y="5417642"/>
            <a:chExt cx="5192375" cy="11212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9FC941-CFB8-5A44-9267-6BF92A942EA1}"/>
                </a:ext>
              </a:extLst>
            </p:cNvPr>
            <p:cNvSpPr/>
            <p:nvPr/>
          </p:nvSpPr>
          <p:spPr>
            <a:xfrm>
              <a:off x="2268097" y="5892511"/>
              <a:ext cx="50401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Matriz de               : cada columna tiene el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promedio de la columna correspondiente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s-ES_tradnl" dirty="0">
                  <a:latin typeface="Trebuchet MS" panose="020B0703020202090204" pitchFamily="34" charset="0"/>
                </a:rPr>
                <a:t>.</a:t>
              </a:r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47CCA58-E8A5-7C48-BBAB-2C707B7F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974" y="5966597"/>
              <a:ext cx="875789" cy="221159"/>
            </a:xfrm>
            <a:prstGeom prst="rect">
              <a:avLst/>
            </a:prstGeom>
          </p:spPr>
        </p:pic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60C0F2DD-8592-2B41-84DF-39ABBBD2927D}"/>
                </a:ext>
              </a:extLst>
            </p:cNvPr>
            <p:cNvSpPr/>
            <p:nvPr/>
          </p:nvSpPr>
          <p:spPr>
            <a:xfrm rot="16200000">
              <a:off x="4056393" y="3477133"/>
              <a:ext cx="256316" cy="413733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A72723-85BB-8D49-A465-0067413DFB2B}"/>
              </a:ext>
            </a:extLst>
          </p:cNvPr>
          <p:cNvGrpSpPr/>
          <p:nvPr/>
        </p:nvGrpSpPr>
        <p:grpSpPr>
          <a:xfrm>
            <a:off x="2115885" y="4189995"/>
            <a:ext cx="1173970" cy="536435"/>
            <a:chOff x="2115885" y="4806218"/>
            <a:chExt cx="1173970" cy="536435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B9039D43-9C01-7B40-9E7C-3B0DE0D2B456}"/>
                </a:ext>
              </a:extLst>
            </p:cNvPr>
            <p:cNvSpPr/>
            <p:nvPr/>
          </p:nvSpPr>
          <p:spPr>
            <a:xfrm rot="16200000">
              <a:off x="2648804" y="4273299"/>
              <a:ext cx="108132" cy="117397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F7EEFC-CC90-4042-812D-0F099F8534FF}"/>
                </a:ext>
              </a:extLst>
            </p:cNvPr>
            <p:cNvSpPr/>
            <p:nvPr/>
          </p:nvSpPr>
          <p:spPr>
            <a:xfrm>
              <a:off x="2268097" y="4973321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s-ES_tradnl" dirty="0">
                  <a:latin typeface="Trebuchet MS" panose="020B0703020202090204" pitchFamily="34" charset="0"/>
                </a:rPr>
                <a:t> unos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3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12721</TotalTime>
  <Words>1028</Words>
  <Application>Microsoft Macintosh PowerPoint</Application>
  <PresentationFormat>On-screen Show (4:3)</PresentationFormat>
  <Paragraphs>291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Courier</vt:lpstr>
      <vt:lpstr>Gill Sans MT</vt:lpstr>
      <vt:lpstr>Lucida Bright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TRANSFORMACIÓN KARHUNEN-LOEVE (PCA) (1947)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SIGNIFICADO</vt:lpstr>
      <vt:lpstr>PowerPoint Presentation</vt:lpstr>
      <vt:lpstr>PowerPoint Presentation</vt:lpstr>
      <vt:lpstr>PowerPoint Presentation</vt:lpstr>
      <vt:lpstr>SIGNIFICADO EN LA TRANSFORMACIÓN DE CARACTERÍSTICAS</vt:lpstr>
      <vt:lpstr>PowerPoint Presentation</vt:lpstr>
      <vt:lpstr>PowerPoint Presentation</vt:lpstr>
      <vt:lpstr>Significado de PCA:</vt:lpstr>
      <vt:lpstr>APLICACIÓN A  RECONOCIMIENTO DE PATRONES</vt:lpstr>
      <vt:lpstr>Estrategia con PCA:</vt:lpstr>
      <vt:lpstr>Training</vt:lpstr>
      <vt:lpstr>Training / Testing</vt:lpstr>
      <vt:lpstr>Training / Testing</vt:lpstr>
      <vt:lpstr>Ventajas de PCA:</vt:lpstr>
      <vt:lpstr>Reconstrucción con PCA:</vt:lpstr>
      <vt:lpstr>Reconstrucción con PCA:</vt:lpstr>
      <vt:lpstr>Desventajas de PCA:</vt:lpstr>
      <vt:lpstr>ALTERNATIVAS</vt:lpstr>
      <vt:lpstr>Estrategia con PCA (original):</vt:lpstr>
      <vt:lpstr>Estrategia con PCA y SFS (1/4):</vt:lpstr>
      <vt:lpstr>Estrategia con PCA y SFS (2/4):</vt:lpstr>
      <vt:lpstr>Estrategia con PCA y SFS (3/4):</vt:lpstr>
      <vt:lpstr>Estrategia con PCA y SFS (4/4):</vt:lpstr>
      <vt:lpstr>OTRAS TRASNFORMACIONES</vt:lpstr>
      <vt:lpstr>ICA (Independent Component Analysis)</vt:lpstr>
      <vt:lpstr>Diferencia de ICA con PCA:</vt:lpstr>
      <vt:lpstr>Diferencia de ICA con PCA:</vt:lpstr>
      <vt:lpstr>PLSR (Partial Least Squares Regression)</vt:lpstr>
      <vt:lpstr>Descomposición PLSR: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127</cp:revision>
  <dcterms:created xsi:type="dcterms:W3CDTF">2015-02-23T15:04:12Z</dcterms:created>
  <dcterms:modified xsi:type="dcterms:W3CDTF">2023-05-11T14:48:59Z</dcterms:modified>
</cp:coreProperties>
</file>